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Open Sans Bold" charset="1" panose="020B0806030504020204"/>
      <p:regular r:id="rId18"/>
    </p:embeddedFont>
    <p:embeddedFont>
      <p:font typeface="Open Sans" charset="1" panose="020B0606030504020204"/>
      <p:regular r:id="rId19"/>
    </p:embeddedFont>
    <p:embeddedFont>
      <p:font typeface="Helvetica World Bold" charset="1" panose="020B0800040000020004"/>
      <p:regular r:id="rId20"/>
    </p:embeddedFont>
    <p:embeddedFont>
      <p:font typeface="Helvetica World" charset="1" panose="020B050004000002000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gif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371017" y="2267941"/>
            <a:ext cx="5545965" cy="2716680"/>
          </a:xfrm>
          <a:custGeom>
            <a:avLst/>
            <a:gdLst/>
            <a:ahLst/>
            <a:cxnLst/>
            <a:rect r="r" b="b" t="t" l="l"/>
            <a:pathLst>
              <a:path h="2716680" w="5545965">
                <a:moveTo>
                  <a:pt x="0" y="0"/>
                </a:moveTo>
                <a:lnTo>
                  <a:pt x="5545966" y="0"/>
                </a:lnTo>
                <a:lnTo>
                  <a:pt x="5545966" y="2716680"/>
                </a:lnTo>
                <a:lnTo>
                  <a:pt x="0" y="2716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985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03578" y="5277224"/>
            <a:ext cx="10815555" cy="1061921"/>
            <a:chOff x="0" y="0"/>
            <a:chExt cx="2848541" cy="27968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848541" cy="279683"/>
            </a:xfrm>
            <a:custGeom>
              <a:avLst/>
              <a:gdLst/>
              <a:ahLst/>
              <a:cxnLst/>
              <a:rect r="r" b="b" t="t" l="l"/>
              <a:pathLst>
                <a:path h="279683" w="2848541">
                  <a:moveTo>
                    <a:pt x="0" y="0"/>
                  </a:moveTo>
                  <a:lnTo>
                    <a:pt x="2848541" y="0"/>
                  </a:lnTo>
                  <a:lnTo>
                    <a:pt x="2848541" y="279683"/>
                  </a:lnTo>
                  <a:lnTo>
                    <a:pt x="0" y="279683"/>
                  </a:lnTo>
                  <a:close/>
                </a:path>
              </a:pathLst>
            </a:custGeom>
            <a:solidFill>
              <a:srgbClr val="7E01F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2848541" cy="3082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2866168" y="5246937"/>
            <a:ext cx="12555664" cy="2264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PROPOSITION COMMERCIALE</a:t>
            </a:r>
          </a:p>
          <a:p>
            <a:pPr algn="ctr">
              <a:lnSpc>
                <a:spcPts val="5040"/>
              </a:lnSpc>
            </a:pPr>
          </a:p>
          <a:p>
            <a:pPr algn="ctr">
              <a:lnSpc>
                <a:spcPts val="5040"/>
              </a:lnSpc>
            </a:pPr>
            <a:r>
              <a:rPr lang="en-US" sz="3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PROJET DE PISCINE SEMI-ENTERRÉE POUR MR DUPONT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028700" y="3737086"/>
            <a:ext cx="1943354" cy="0"/>
          </a:xfrm>
          <a:prstGeom prst="line">
            <a:avLst/>
          </a:prstGeom>
          <a:ln cap="flat" w="95250">
            <a:solidFill>
              <a:srgbClr val="7E01F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10120122" y="1028700"/>
            <a:ext cx="7139178" cy="8229600"/>
          </a:xfrm>
          <a:custGeom>
            <a:avLst/>
            <a:gdLst/>
            <a:ahLst/>
            <a:cxnLst/>
            <a:rect r="r" b="b" t="t" l="l"/>
            <a:pathLst>
              <a:path h="8229600" w="7139178">
                <a:moveTo>
                  <a:pt x="0" y="0"/>
                </a:moveTo>
                <a:lnTo>
                  <a:pt x="7139178" y="0"/>
                </a:lnTo>
                <a:lnTo>
                  <a:pt x="713917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845622" y="2636106"/>
            <a:ext cx="1329416" cy="349372"/>
            <a:chOff x="0" y="0"/>
            <a:chExt cx="350134" cy="9201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0134" cy="92016"/>
            </a:xfrm>
            <a:custGeom>
              <a:avLst/>
              <a:gdLst/>
              <a:ahLst/>
              <a:cxnLst/>
              <a:rect r="r" b="b" t="t" l="l"/>
              <a:pathLst>
                <a:path h="92016" w="350134">
                  <a:moveTo>
                    <a:pt x="46008" y="0"/>
                  </a:moveTo>
                  <a:lnTo>
                    <a:pt x="304127" y="0"/>
                  </a:lnTo>
                  <a:cubicBezTo>
                    <a:pt x="316329" y="0"/>
                    <a:pt x="328031" y="4847"/>
                    <a:pt x="336659" y="13475"/>
                  </a:cubicBezTo>
                  <a:cubicBezTo>
                    <a:pt x="345287" y="22104"/>
                    <a:pt x="350134" y="33806"/>
                    <a:pt x="350134" y="46008"/>
                  </a:cubicBezTo>
                  <a:lnTo>
                    <a:pt x="350134" y="46008"/>
                  </a:lnTo>
                  <a:cubicBezTo>
                    <a:pt x="350134" y="58210"/>
                    <a:pt x="345287" y="69912"/>
                    <a:pt x="336659" y="78540"/>
                  </a:cubicBezTo>
                  <a:cubicBezTo>
                    <a:pt x="328031" y="87168"/>
                    <a:pt x="316329" y="92016"/>
                    <a:pt x="304127" y="92016"/>
                  </a:cubicBezTo>
                  <a:lnTo>
                    <a:pt x="46008" y="92016"/>
                  </a:lnTo>
                  <a:cubicBezTo>
                    <a:pt x="33806" y="92016"/>
                    <a:pt x="22104" y="87168"/>
                    <a:pt x="13475" y="78540"/>
                  </a:cubicBezTo>
                  <a:cubicBezTo>
                    <a:pt x="4847" y="69912"/>
                    <a:pt x="0" y="58210"/>
                    <a:pt x="0" y="46008"/>
                  </a:cubicBezTo>
                  <a:lnTo>
                    <a:pt x="0" y="46008"/>
                  </a:lnTo>
                  <a:cubicBezTo>
                    <a:pt x="0" y="33806"/>
                    <a:pt x="4847" y="22104"/>
                    <a:pt x="13475" y="13475"/>
                  </a:cubicBezTo>
                  <a:cubicBezTo>
                    <a:pt x="22104" y="4847"/>
                    <a:pt x="33806" y="0"/>
                    <a:pt x="46008" y="0"/>
                  </a:cubicBezTo>
                  <a:close/>
                </a:path>
              </a:pathLst>
            </a:custGeom>
            <a:solidFill>
              <a:srgbClr val="7E01FC"/>
            </a:solidFill>
            <a:ln cap="rnd">
              <a:noFill/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350134" cy="1301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2374154"/>
            <a:ext cx="5190827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NOTRE ÉQUIPE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2756672" y="2987442"/>
            <a:ext cx="1329416" cy="349372"/>
            <a:chOff x="0" y="0"/>
            <a:chExt cx="350134" cy="9201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50134" cy="92016"/>
            </a:xfrm>
            <a:custGeom>
              <a:avLst/>
              <a:gdLst/>
              <a:ahLst/>
              <a:cxnLst/>
              <a:rect r="r" b="b" t="t" l="l"/>
              <a:pathLst>
                <a:path h="92016" w="350134">
                  <a:moveTo>
                    <a:pt x="46008" y="0"/>
                  </a:moveTo>
                  <a:lnTo>
                    <a:pt x="304127" y="0"/>
                  </a:lnTo>
                  <a:cubicBezTo>
                    <a:pt x="316329" y="0"/>
                    <a:pt x="328031" y="4847"/>
                    <a:pt x="336659" y="13475"/>
                  </a:cubicBezTo>
                  <a:cubicBezTo>
                    <a:pt x="345287" y="22104"/>
                    <a:pt x="350134" y="33806"/>
                    <a:pt x="350134" y="46008"/>
                  </a:cubicBezTo>
                  <a:lnTo>
                    <a:pt x="350134" y="46008"/>
                  </a:lnTo>
                  <a:cubicBezTo>
                    <a:pt x="350134" y="58210"/>
                    <a:pt x="345287" y="69912"/>
                    <a:pt x="336659" y="78540"/>
                  </a:cubicBezTo>
                  <a:cubicBezTo>
                    <a:pt x="328031" y="87168"/>
                    <a:pt x="316329" y="92016"/>
                    <a:pt x="304127" y="92016"/>
                  </a:cubicBezTo>
                  <a:lnTo>
                    <a:pt x="46008" y="92016"/>
                  </a:lnTo>
                  <a:cubicBezTo>
                    <a:pt x="33806" y="92016"/>
                    <a:pt x="22104" y="87168"/>
                    <a:pt x="13475" y="78540"/>
                  </a:cubicBezTo>
                  <a:cubicBezTo>
                    <a:pt x="4847" y="69912"/>
                    <a:pt x="0" y="58210"/>
                    <a:pt x="0" y="46008"/>
                  </a:cubicBezTo>
                  <a:lnTo>
                    <a:pt x="0" y="46008"/>
                  </a:lnTo>
                  <a:cubicBezTo>
                    <a:pt x="0" y="33806"/>
                    <a:pt x="4847" y="22104"/>
                    <a:pt x="13475" y="13475"/>
                  </a:cubicBezTo>
                  <a:cubicBezTo>
                    <a:pt x="22104" y="4847"/>
                    <a:pt x="33806" y="0"/>
                    <a:pt x="46008" y="0"/>
                  </a:cubicBezTo>
                  <a:close/>
                </a:path>
              </a:pathLst>
            </a:custGeom>
            <a:solidFill>
              <a:srgbClr val="7E01FC"/>
            </a:solidFill>
            <a:ln cap="rnd">
              <a:noFill/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50134" cy="1301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667113" y="2638070"/>
            <a:ext cx="1329416" cy="349372"/>
            <a:chOff x="0" y="0"/>
            <a:chExt cx="350134" cy="9201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50134" cy="92016"/>
            </a:xfrm>
            <a:custGeom>
              <a:avLst/>
              <a:gdLst/>
              <a:ahLst/>
              <a:cxnLst/>
              <a:rect r="r" b="b" t="t" l="l"/>
              <a:pathLst>
                <a:path h="92016" w="350134">
                  <a:moveTo>
                    <a:pt x="46008" y="0"/>
                  </a:moveTo>
                  <a:lnTo>
                    <a:pt x="304127" y="0"/>
                  </a:lnTo>
                  <a:cubicBezTo>
                    <a:pt x="316329" y="0"/>
                    <a:pt x="328031" y="4847"/>
                    <a:pt x="336659" y="13475"/>
                  </a:cubicBezTo>
                  <a:cubicBezTo>
                    <a:pt x="345287" y="22104"/>
                    <a:pt x="350134" y="33806"/>
                    <a:pt x="350134" y="46008"/>
                  </a:cubicBezTo>
                  <a:lnTo>
                    <a:pt x="350134" y="46008"/>
                  </a:lnTo>
                  <a:cubicBezTo>
                    <a:pt x="350134" y="58210"/>
                    <a:pt x="345287" y="69912"/>
                    <a:pt x="336659" y="78540"/>
                  </a:cubicBezTo>
                  <a:cubicBezTo>
                    <a:pt x="328031" y="87168"/>
                    <a:pt x="316329" y="92016"/>
                    <a:pt x="304127" y="92016"/>
                  </a:cubicBezTo>
                  <a:lnTo>
                    <a:pt x="46008" y="92016"/>
                  </a:lnTo>
                  <a:cubicBezTo>
                    <a:pt x="33806" y="92016"/>
                    <a:pt x="22104" y="87168"/>
                    <a:pt x="13475" y="78540"/>
                  </a:cubicBezTo>
                  <a:cubicBezTo>
                    <a:pt x="4847" y="69912"/>
                    <a:pt x="0" y="58210"/>
                    <a:pt x="0" y="46008"/>
                  </a:cubicBezTo>
                  <a:lnTo>
                    <a:pt x="0" y="46008"/>
                  </a:lnTo>
                  <a:cubicBezTo>
                    <a:pt x="0" y="33806"/>
                    <a:pt x="4847" y="22104"/>
                    <a:pt x="13475" y="13475"/>
                  </a:cubicBezTo>
                  <a:cubicBezTo>
                    <a:pt x="22104" y="4847"/>
                    <a:pt x="33806" y="0"/>
                    <a:pt x="46008" y="0"/>
                  </a:cubicBezTo>
                  <a:close/>
                </a:path>
              </a:pathLst>
            </a:custGeom>
            <a:solidFill>
              <a:srgbClr val="7E01FC"/>
            </a:solidFill>
            <a:ln cap="rnd">
              <a:noFill/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50134" cy="1301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3134854" y="3022186"/>
            <a:ext cx="573052" cy="232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2"/>
              </a:lnSpc>
            </a:pPr>
            <a:r>
              <a:rPr lang="en-US" sz="1344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JULIEN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5095940" y="2670850"/>
            <a:ext cx="471763" cy="232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2"/>
              </a:lnSpc>
            </a:pPr>
            <a:r>
              <a:rPr lang="en-US" sz="1344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JULES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311468" y="2680375"/>
            <a:ext cx="397725" cy="232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2"/>
              </a:lnSpc>
            </a:pPr>
            <a:r>
              <a:rPr lang="en-US" sz="1344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LOÏC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946884" y="4854011"/>
            <a:ext cx="881922" cy="438107"/>
            <a:chOff x="0" y="0"/>
            <a:chExt cx="232276" cy="11538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32276" cy="115386"/>
            </a:xfrm>
            <a:custGeom>
              <a:avLst/>
              <a:gdLst/>
              <a:ahLst/>
              <a:cxnLst/>
              <a:rect r="r" b="b" t="t" l="l"/>
              <a:pathLst>
                <a:path h="115386" w="232276">
                  <a:moveTo>
                    <a:pt x="0" y="0"/>
                  </a:moveTo>
                  <a:lnTo>
                    <a:pt x="232276" y="0"/>
                  </a:lnTo>
                  <a:lnTo>
                    <a:pt x="232276" y="115386"/>
                  </a:lnTo>
                  <a:lnTo>
                    <a:pt x="0" y="115386"/>
                  </a:lnTo>
                  <a:close/>
                </a:path>
              </a:pathLst>
            </a:custGeom>
            <a:solidFill>
              <a:srgbClr val="7E01F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28575"/>
              <a:ext cx="232276" cy="1439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46884" y="5594854"/>
            <a:ext cx="766676" cy="438107"/>
            <a:chOff x="0" y="0"/>
            <a:chExt cx="201923" cy="11538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01923" cy="115386"/>
            </a:xfrm>
            <a:custGeom>
              <a:avLst/>
              <a:gdLst/>
              <a:ahLst/>
              <a:cxnLst/>
              <a:rect r="r" b="b" t="t" l="l"/>
              <a:pathLst>
                <a:path h="115386" w="201923">
                  <a:moveTo>
                    <a:pt x="0" y="0"/>
                  </a:moveTo>
                  <a:lnTo>
                    <a:pt x="201923" y="0"/>
                  </a:lnTo>
                  <a:lnTo>
                    <a:pt x="201923" y="115386"/>
                  </a:lnTo>
                  <a:lnTo>
                    <a:pt x="0" y="115386"/>
                  </a:lnTo>
                  <a:close/>
                </a:path>
              </a:pathLst>
            </a:custGeom>
            <a:solidFill>
              <a:srgbClr val="7E01FC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28575"/>
              <a:ext cx="201923" cy="1439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46884" y="6337761"/>
            <a:ext cx="653975" cy="438107"/>
            <a:chOff x="0" y="0"/>
            <a:chExt cx="172240" cy="115386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72240" cy="115386"/>
            </a:xfrm>
            <a:custGeom>
              <a:avLst/>
              <a:gdLst/>
              <a:ahLst/>
              <a:cxnLst/>
              <a:rect r="r" b="b" t="t" l="l"/>
              <a:pathLst>
                <a:path h="115386" w="172240">
                  <a:moveTo>
                    <a:pt x="0" y="0"/>
                  </a:moveTo>
                  <a:lnTo>
                    <a:pt x="172240" y="0"/>
                  </a:lnTo>
                  <a:lnTo>
                    <a:pt x="172240" y="115386"/>
                  </a:lnTo>
                  <a:lnTo>
                    <a:pt x="0" y="115386"/>
                  </a:lnTo>
                  <a:close/>
                </a:path>
              </a:pathLst>
            </a:custGeom>
            <a:solidFill>
              <a:srgbClr val="7E01FC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28575"/>
              <a:ext cx="172240" cy="1439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028700" y="4099036"/>
            <a:ext cx="7036214" cy="3699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Splash Piscines, c’est une équipe de passionnés : </a:t>
            </a:r>
          </a:p>
          <a:p>
            <a:pPr algn="l">
              <a:lnSpc>
                <a:spcPts val="2940"/>
              </a:lnSpc>
            </a:pPr>
          </a:p>
          <a:p>
            <a:pPr algn="l">
              <a:lnSpc>
                <a:spcPts val="2940"/>
              </a:lnSpc>
            </a:pPr>
            <a:r>
              <a:rPr lang="en-US" sz="21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Julien :</a:t>
            </a:r>
            <a:r>
              <a:rPr lang="en-US" sz="2100" b="true">
                <a:solidFill>
                  <a:srgbClr val="7E01F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le fondateur expert en conception</a:t>
            </a:r>
          </a:p>
          <a:p>
            <a:pPr algn="l">
              <a:lnSpc>
                <a:spcPts val="2940"/>
              </a:lnSpc>
            </a:pPr>
          </a:p>
          <a:p>
            <a:pPr algn="l">
              <a:lnSpc>
                <a:spcPts val="2940"/>
              </a:lnSpc>
            </a:pPr>
            <a:r>
              <a:rPr lang="en-US" sz="21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Jules :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Notre cheffe de projet à l’écoute des clients</a:t>
            </a:r>
          </a:p>
          <a:p>
            <a:pPr algn="l">
              <a:lnSpc>
                <a:spcPts val="2940"/>
              </a:lnSpc>
            </a:pPr>
          </a:p>
          <a:p>
            <a:pPr algn="l">
              <a:lnSpc>
                <a:spcPts val="2940"/>
              </a:lnSpc>
            </a:pPr>
            <a:r>
              <a:rPr lang="en-US" sz="21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Loïc :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responsable technique sur le terrain</a:t>
            </a:r>
          </a:p>
          <a:p>
            <a:pPr algn="l">
              <a:lnSpc>
                <a:spcPts val="2940"/>
              </a:lnSpc>
            </a:pP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Ensemble, on construit des piscines durables et sur-mesure, avec exigence et bonne humeur.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7841280" y="2332806"/>
            <a:ext cx="1943354" cy="0"/>
          </a:xfrm>
          <a:prstGeom prst="line">
            <a:avLst/>
          </a:prstGeom>
          <a:ln cap="flat" w="95250">
            <a:solidFill>
              <a:srgbClr val="7E01F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3184453" y="3376486"/>
            <a:ext cx="1559883" cy="2057400"/>
          </a:xfrm>
          <a:custGeom>
            <a:avLst/>
            <a:gdLst/>
            <a:ahLst/>
            <a:cxnLst/>
            <a:rect r="r" b="b" t="t" l="l"/>
            <a:pathLst>
              <a:path h="2057400" w="1559883">
                <a:moveTo>
                  <a:pt x="0" y="0"/>
                </a:moveTo>
                <a:lnTo>
                  <a:pt x="1559884" y="0"/>
                </a:lnTo>
                <a:lnTo>
                  <a:pt x="1559884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897112" y="3605736"/>
            <a:ext cx="1877336" cy="1535901"/>
          </a:xfrm>
          <a:custGeom>
            <a:avLst/>
            <a:gdLst/>
            <a:ahLst/>
            <a:cxnLst/>
            <a:rect r="r" b="b" t="t" l="l"/>
            <a:pathLst>
              <a:path h="1535901" w="1877336">
                <a:moveTo>
                  <a:pt x="0" y="0"/>
                </a:moveTo>
                <a:lnTo>
                  <a:pt x="1877335" y="0"/>
                </a:lnTo>
                <a:lnTo>
                  <a:pt x="1877335" y="1535902"/>
                </a:lnTo>
                <a:lnTo>
                  <a:pt x="0" y="15359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923789" y="3376486"/>
            <a:ext cx="1697054" cy="1994401"/>
          </a:xfrm>
          <a:custGeom>
            <a:avLst/>
            <a:gdLst/>
            <a:ahLst/>
            <a:cxnLst/>
            <a:rect r="r" b="b" t="t" l="l"/>
            <a:pathLst>
              <a:path h="1994401" w="1697054">
                <a:moveTo>
                  <a:pt x="0" y="0"/>
                </a:moveTo>
                <a:lnTo>
                  <a:pt x="1697054" y="0"/>
                </a:lnTo>
                <a:lnTo>
                  <a:pt x="1697054" y="1994401"/>
                </a:lnTo>
                <a:lnTo>
                  <a:pt x="0" y="19944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561416" y="7508018"/>
            <a:ext cx="2503082" cy="438107"/>
            <a:chOff x="0" y="0"/>
            <a:chExt cx="659248" cy="11538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59248" cy="115386"/>
            </a:xfrm>
            <a:custGeom>
              <a:avLst/>
              <a:gdLst/>
              <a:ahLst/>
              <a:cxnLst/>
              <a:rect r="r" b="b" t="t" l="l"/>
              <a:pathLst>
                <a:path h="115386" w="659248">
                  <a:moveTo>
                    <a:pt x="0" y="0"/>
                  </a:moveTo>
                  <a:lnTo>
                    <a:pt x="659248" y="0"/>
                  </a:lnTo>
                  <a:lnTo>
                    <a:pt x="659248" y="115386"/>
                  </a:lnTo>
                  <a:lnTo>
                    <a:pt x="0" y="115386"/>
                  </a:lnTo>
                  <a:close/>
                </a:path>
              </a:pathLst>
            </a:custGeom>
            <a:solidFill>
              <a:srgbClr val="7E01FC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659248" cy="1439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6618077" y="914400"/>
            <a:ext cx="4389760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NOS FORCES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371352" y="5932583"/>
            <a:ext cx="1186086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RIGUEUR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184453" y="7517241"/>
            <a:ext cx="11257007" cy="1470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b="true" sz="21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NOTRE VISION</a:t>
            </a:r>
          </a:p>
          <a:p>
            <a:pPr algn="ctr">
              <a:lnSpc>
                <a:spcPts val="2940"/>
              </a:lnSpc>
            </a:pPr>
            <a:r>
              <a:rPr lang="en-US" b="true" sz="2100">
                <a:solidFill>
                  <a:srgbClr val="7E01F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 algn="ctr">
              <a:lnSpc>
                <a:spcPts val="2940"/>
              </a:lnSpc>
            </a:pPr>
            <a:r>
              <a:rPr lang="en-US" b="true" sz="21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ALLIER RIGUEUR, ACCOMPAGNEMENT HUMAIN ET QUALITÉ IRRÉPROCHABLE À CHAQUE ÉTAPE DU PROJET.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441086" y="5932583"/>
            <a:ext cx="2662461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RESPECT DES DÉLAIS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500494" y="5932583"/>
            <a:ext cx="2670572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ACCOMPAGNEMENT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028700" y="3365611"/>
            <a:ext cx="1943354" cy="0"/>
          </a:xfrm>
          <a:prstGeom prst="line">
            <a:avLst/>
          </a:prstGeom>
          <a:ln cap="flat" w="95250">
            <a:solidFill>
              <a:srgbClr val="7E01F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10403015" y="1028700"/>
            <a:ext cx="6573393" cy="8229600"/>
          </a:xfrm>
          <a:custGeom>
            <a:avLst/>
            <a:gdLst/>
            <a:ahLst/>
            <a:cxnLst/>
            <a:rect r="r" b="b" t="t" l="l"/>
            <a:pathLst>
              <a:path h="8229600" w="6573393">
                <a:moveTo>
                  <a:pt x="0" y="0"/>
                </a:moveTo>
                <a:lnTo>
                  <a:pt x="6573393" y="0"/>
                </a:lnTo>
                <a:lnTo>
                  <a:pt x="657339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002901"/>
            <a:ext cx="5020345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VOTRE PROJET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3727561"/>
            <a:ext cx="7568360" cy="4442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projet consiste à aménager une piscine semi-enterrée de forme circulaire dans un espace jardin existant.</a:t>
            </a:r>
          </a:p>
          <a:p>
            <a:pPr algn="l">
              <a:lnSpc>
                <a:spcPts val="2940"/>
              </a:lnSpc>
            </a:pP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L’objectif principal est de cré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une zone de baignade esthétique et fonctionnel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le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s’intégrant parfaitement à l’environnement naturel du terrain, tout en assurant un accès sé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urisé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et agréable.</a:t>
            </a:r>
          </a:p>
          <a:p>
            <a:pPr algn="l">
              <a:lnSpc>
                <a:spcPts val="2940"/>
              </a:lnSpc>
            </a:pP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Une contrainte importante à prendre en compte est la légère déclivité du terrain, nécessitant une adaptation précise du niveau de la piscine et de ses abords pour garantir une parfaite stabilité de l’ensemble.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2281698" y="3365611"/>
            <a:ext cx="1943354" cy="0"/>
          </a:xfrm>
          <a:prstGeom prst="line">
            <a:avLst/>
          </a:prstGeom>
          <a:ln cap="flat" w="95250">
            <a:solidFill>
              <a:srgbClr val="7E01F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5400000">
            <a:off x="9494631" y="2746629"/>
            <a:ext cx="8229600" cy="4793742"/>
          </a:xfrm>
          <a:custGeom>
            <a:avLst/>
            <a:gdLst/>
            <a:ahLst/>
            <a:cxnLst/>
            <a:rect r="r" b="b" t="t" l="l"/>
            <a:pathLst>
              <a:path h="4793742" w="8229600">
                <a:moveTo>
                  <a:pt x="0" y="0"/>
                </a:moveTo>
                <a:lnTo>
                  <a:pt x="8229600" y="0"/>
                </a:lnTo>
                <a:lnTo>
                  <a:pt x="8229600" y="4793742"/>
                </a:lnTo>
                <a:lnTo>
                  <a:pt x="0" y="47937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281698" y="2002901"/>
            <a:ext cx="5020345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VOTRE PROJET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281698" y="3727561"/>
            <a:ext cx="7568360" cy="4442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projet consiste à aménager une piscine semi-enterrée de forme circulaire dans un espace jardin existant.</a:t>
            </a:r>
          </a:p>
          <a:p>
            <a:pPr algn="l">
              <a:lnSpc>
                <a:spcPts val="2940"/>
              </a:lnSpc>
            </a:pP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L’objectif principal est de cré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une zone de baignade esthétique et fonctionnel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le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s’intégrant parfaitement à l’environnement naturel du terrain, tout en assurant un accès sé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urisé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et agréable.</a:t>
            </a:r>
          </a:p>
          <a:p>
            <a:pPr algn="l">
              <a:lnSpc>
                <a:spcPts val="2940"/>
              </a:lnSpc>
            </a:pP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Une contrainte importante à prendre en compte est la légère déclivité du terrain, nécessitant une adaptation précise du niveau de la piscine et de ses abords pour garantir une parfaite stabilité de l’ensemble.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8172323" y="1977404"/>
            <a:ext cx="1943354" cy="0"/>
          </a:xfrm>
          <a:prstGeom prst="line">
            <a:avLst/>
          </a:prstGeom>
          <a:ln cap="flat" w="95250">
            <a:solidFill>
              <a:srgbClr val="7E01FC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1028700" y="2674979"/>
            <a:ext cx="10698102" cy="6583321"/>
            <a:chOff x="0" y="0"/>
            <a:chExt cx="2817607" cy="17338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817607" cy="1733879"/>
            </a:xfrm>
            <a:custGeom>
              <a:avLst/>
              <a:gdLst/>
              <a:ahLst/>
              <a:cxnLst/>
              <a:rect r="r" b="b" t="t" l="l"/>
              <a:pathLst>
                <a:path h="1733879" w="2817607">
                  <a:moveTo>
                    <a:pt x="36907" y="0"/>
                  </a:moveTo>
                  <a:lnTo>
                    <a:pt x="2780700" y="0"/>
                  </a:lnTo>
                  <a:cubicBezTo>
                    <a:pt x="2801083" y="0"/>
                    <a:pt x="2817607" y="16524"/>
                    <a:pt x="2817607" y="36907"/>
                  </a:cubicBezTo>
                  <a:lnTo>
                    <a:pt x="2817607" y="1696972"/>
                  </a:lnTo>
                  <a:cubicBezTo>
                    <a:pt x="2817607" y="1706760"/>
                    <a:pt x="2813719" y="1716148"/>
                    <a:pt x="2806797" y="1723069"/>
                  </a:cubicBezTo>
                  <a:cubicBezTo>
                    <a:pt x="2799876" y="1729991"/>
                    <a:pt x="2790488" y="1733879"/>
                    <a:pt x="2780700" y="1733879"/>
                  </a:cubicBezTo>
                  <a:lnTo>
                    <a:pt x="36907" y="1733879"/>
                  </a:lnTo>
                  <a:cubicBezTo>
                    <a:pt x="16524" y="1733879"/>
                    <a:pt x="0" y="1717355"/>
                    <a:pt x="0" y="1696972"/>
                  </a:cubicBezTo>
                  <a:lnTo>
                    <a:pt x="0" y="36907"/>
                  </a:lnTo>
                  <a:cubicBezTo>
                    <a:pt x="0" y="16524"/>
                    <a:pt x="16524" y="0"/>
                    <a:pt x="3690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7E01FC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2817607" cy="17624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6860939" y="614694"/>
            <a:ext cx="4566121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CHANTIER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2252847" y="2674979"/>
            <a:ext cx="5006453" cy="6583321"/>
            <a:chOff x="0" y="0"/>
            <a:chExt cx="1318572" cy="173387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18572" cy="1733879"/>
            </a:xfrm>
            <a:custGeom>
              <a:avLst/>
              <a:gdLst/>
              <a:ahLst/>
              <a:cxnLst/>
              <a:rect r="r" b="b" t="t" l="l"/>
              <a:pathLst>
                <a:path h="1733879" w="1318572">
                  <a:moveTo>
                    <a:pt x="78866" y="0"/>
                  </a:moveTo>
                  <a:lnTo>
                    <a:pt x="1239706" y="0"/>
                  </a:lnTo>
                  <a:cubicBezTo>
                    <a:pt x="1283263" y="0"/>
                    <a:pt x="1318572" y="35309"/>
                    <a:pt x="1318572" y="78866"/>
                  </a:cubicBezTo>
                  <a:lnTo>
                    <a:pt x="1318572" y="1655013"/>
                  </a:lnTo>
                  <a:cubicBezTo>
                    <a:pt x="1318572" y="1675929"/>
                    <a:pt x="1310263" y="1695989"/>
                    <a:pt x="1295473" y="1710780"/>
                  </a:cubicBezTo>
                  <a:cubicBezTo>
                    <a:pt x="1280683" y="1725570"/>
                    <a:pt x="1260623" y="1733879"/>
                    <a:pt x="1239706" y="1733879"/>
                  </a:cubicBezTo>
                  <a:lnTo>
                    <a:pt x="78866" y="1733879"/>
                  </a:lnTo>
                  <a:cubicBezTo>
                    <a:pt x="35309" y="1733879"/>
                    <a:pt x="0" y="1698569"/>
                    <a:pt x="0" y="1655013"/>
                  </a:cubicBezTo>
                  <a:lnTo>
                    <a:pt x="0" y="78866"/>
                  </a:lnTo>
                  <a:cubicBezTo>
                    <a:pt x="0" y="35309"/>
                    <a:pt x="35309" y="0"/>
                    <a:pt x="7886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7E01FC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1318572" cy="17624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5007648" y="3010370"/>
            <a:ext cx="2740205" cy="438107"/>
            <a:chOff x="0" y="0"/>
            <a:chExt cx="721700" cy="11538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21700" cy="115386"/>
            </a:xfrm>
            <a:custGeom>
              <a:avLst/>
              <a:gdLst/>
              <a:ahLst/>
              <a:cxnLst/>
              <a:rect r="r" b="b" t="t" l="l"/>
              <a:pathLst>
                <a:path h="115386" w="721700">
                  <a:moveTo>
                    <a:pt x="0" y="0"/>
                  </a:moveTo>
                  <a:lnTo>
                    <a:pt x="721700" y="0"/>
                  </a:lnTo>
                  <a:lnTo>
                    <a:pt x="721700" y="115386"/>
                  </a:lnTo>
                  <a:lnTo>
                    <a:pt x="0" y="115386"/>
                  </a:lnTo>
                  <a:close/>
                </a:path>
              </a:pathLst>
            </a:custGeom>
            <a:solidFill>
              <a:srgbClr val="7E01FC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721700" cy="1439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5166587" y="3032256"/>
            <a:ext cx="2422327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ÉTAPES PAR ÉTAPE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691124" y="3861620"/>
            <a:ext cx="9373254" cy="4683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true">
                <a:solidFill>
                  <a:srgbClr val="7E01F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1.</a:t>
            </a:r>
            <a:r>
              <a:rPr lang="en-US" sz="1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Préparation du terrain</a:t>
            </a:r>
          </a:p>
          <a:p>
            <a:pPr algn="l">
              <a:lnSpc>
                <a:spcPts val="2240"/>
              </a:lnSpc>
            </a:pPr>
            <a:r>
              <a:rPr lang="en-US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Décaissement partiel de la zone et stabilisation du sol pour accueillir la structure semi-enterrée.</a:t>
            </a:r>
          </a:p>
          <a:p>
            <a:pPr algn="l">
              <a:lnSpc>
                <a:spcPts val="2240"/>
              </a:lnSpc>
            </a:pPr>
          </a:p>
          <a:p>
            <a:pPr algn="l">
              <a:lnSpc>
                <a:spcPts val="2240"/>
              </a:lnSpc>
            </a:pPr>
            <a:r>
              <a:rPr lang="en-US" sz="1600" b="true">
                <a:solidFill>
                  <a:srgbClr val="7E01F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2. </a:t>
            </a:r>
            <a:r>
              <a:rPr lang="en-US" sz="1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Installation de la structure</a:t>
            </a:r>
          </a:p>
          <a:p>
            <a:pPr algn="l">
              <a:lnSpc>
                <a:spcPts val="2240"/>
              </a:lnSpc>
            </a:pPr>
            <a:r>
              <a:rPr lang="en-US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Montage du bassin en panneaux modulaires avec renforts périphériques adaptés à la forme ronde.</a:t>
            </a:r>
          </a:p>
          <a:p>
            <a:pPr algn="l">
              <a:lnSpc>
                <a:spcPts val="2240"/>
              </a:lnSpc>
            </a:pPr>
          </a:p>
          <a:p>
            <a:pPr algn="l">
              <a:lnSpc>
                <a:spcPts val="2240"/>
              </a:lnSpc>
            </a:pPr>
            <a:r>
              <a:rPr lang="en-US" sz="1600" b="true">
                <a:solidFill>
                  <a:srgbClr val="7E01F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3.</a:t>
            </a:r>
            <a:r>
              <a:rPr lang="en-US" sz="1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Pose des équipements</a:t>
            </a:r>
          </a:p>
          <a:p>
            <a:pPr algn="l">
              <a:lnSpc>
                <a:spcPts val="2240"/>
              </a:lnSpc>
            </a:pPr>
            <a:r>
              <a:rPr lang="en-US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Mise en place du système de filtration, de l’éclairage LED intégré et des skimmers haute performance.</a:t>
            </a:r>
          </a:p>
          <a:p>
            <a:pPr algn="l">
              <a:lnSpc>
                <a:spcPts val="2240"/>
              </a:lnSpc>
            </a:pPr>
          </a:p>
          <a:p>
            <a:pPr algn="l">
              <a:lnSpc>
                <a:spcPts val="2240"/>
              </a:lnSpc>
            </a:pPr>
            <a:r>
              <a:rPr lang="en-US" sz="1600" b="true">
                <a:solidFill>
                  <a:srgbClr val="7E01F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4.</a:t>
            </a:r>
            <a:r>
              <a:rPr lang="en-US" sz="1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Habillage et finitions</a:t>
            </a:r>
          </a:p>
          <a:p>
            <a:pPr algn="l">
              <a:lnSpc>
                <a:spcPts val="2240"/>
              </a:lnSpc>
            </a:pPr>
            <a:r>
              <a:rPr lang="en-US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Habillage extérieur en bois composite, margelles antidérapantes, et intégration d’une terrasse bois.</a:t>
            </a:r>
          </a:p>
          <a:p>
            <a:pPr algn="l">
              <a:lnSpc>
                <a:spcPts val="2240"/>
              </a:lnSpc>
            </a:pPr>
          </a:p>
          <a:p>
            <a:pPr algn="l">
              <a:lnSpc>
                <a:spcPts val="2240"/>
              </a:lnSpc>
            </a:pPr>
            <a:r>
              <a:rPr lang="en-US" sz="1600" b="true">
                <a:solidFill>
                  <a:srgbClr val="7E01F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5.</a:t>
            </a:r>
            <a:r>
              <a:rPr lang="en-US" sz="1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Mise en eau et tests</a:t>
            </a:r>
          </a:p>
          <a:p>
            <a:pPr algn="l">
              <a:lnSpc>
                <a:spcPts val="2240"/>
              </a:lnSpc>
            </a:pPr>
            <a:r>
              <a:rPr lang="en-US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Remplissage progressif, tests d’étanchéité et vérification complète des équipements.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483989" y="3861620"/>
            <a:ext cx="4544169" cy="3026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43" indent="-172721" lvl="1">
              <a:lnSpc>
                <a:spcPts val="2240"/>
              </a:lnSpc>
              <a:buFont typeface="Arial"/>
              <a:buChar char="•"/>
            </a:pPr>
            <a:r>
              <a:rPr lang="en-US" b="true" sz="16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Panneaux de structure en</a:t>
            </a:r>
            <a:r>
              <a:rPr lang="en-US" b="true" sz="16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acier galva</a:t>
            </a:r>
            <a:r>
              <a:rPr lang="en-US" b="true" sz="16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nisé</a:t>
            </a:r>
          </a:p>
          <a:p>
            <a:pPr algn="l">
              <a:lnSpc>
                <a:spcPts val="2240"/>
              </a:lnSpc>
            </a:pPr>
          </a:p>
          <a:p>
            <a:pPr algn="l" marL="345443" indent="-172721" lvl="1">
              <a:lnSpc>
                <a:spcPts val="2240"/>
              </a:lnSpc>
              <a:buFont typeface="Arial"/>
              <a:buChar char="•"/>
            </a:pPr>
            <a:r>
              <a:rPr lang="en-US" b="true" sz="16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Liner armé 150/100 couleur sable</a:t>
            </a:r>
          </a:p>
          <a:p>
            <a:pPr algn="l">
              <a:lnSpc>
                <a:spcPts val="2240"/>
              </a:lnSpc>
            </a:pPr>
          </a:p>
          <a:p>
            <a:pPr algn="l" marL="345443" indent="-172721" lvl="1">
              <a:lnSpc>
                <a:spcPts val="2240"/>
              </a:lnSpc>
              <a:buFont typeface="Arial"/>
              <a:buChar char="•"/>
            </a:pPr>
            <a:r>
              <a:rPr lang="en-US" b="true" sz="16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Bois composite pour habillage et terrasse</a:t>
            </a:r>
          </a:p>
          <a:p>
            <a:pPr algn="l">
              <a:lnSpc>
                <a:spcPts val="2240"/>
              </a:lnSpc>
            </a:pPr>
          </a:p>
          <a:p>
            <a:pPr algn="l" marL="345443" indent="-172721" lvl="1">
              <a:lnSpc>
                <a:spcPts val="2240"/>
              </a:lnSpc>
              <a:buFont typeface="Arial"/>
              <a:buChar char="•"/>
            </a:pPr>
            <a:r>
              <a:rPr lang="en-US" b="true" sz="16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Margelles en pierre reconstituée</a:t>
            </a:r>
          </a:p>
          <a:p>
            <a:pPr algn="l">
              <a:lnSpc>
                <a:spcPts val="2240"/>
              </a:lnSpc>
            </a:pPr>
          </a:p>
          <a:p>
            <a:pPr algn="l" marL="345443" indent="-172721" lvl="1">
              <a:lnSpc>
                <a:spcPts val="2240"/>
              </a:lnSpc>
              <a:buFont typeface="Arial"/>
              <a:buChar char="•"/>
            </a:pPr>
            <a:r>
              <a:rPr lang="en-US" b="true" sz="16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Filtration à sable avec pompe 1 CV</a:t>
            </a:r>
          </a:p>
          <a:p>
            <a:pPr algn="l">
              <a:lnSpc>
                <a:spcPts val="2240"/>
              </a:lnSpc>
            </a:pPr>
          </a:p>
          <a:p>
            <a:pPr algn="l" marL="345443" indent="-172721" lvl="1">
              <a:lnSpc>
                <a:spcPts val="2240"/>
              </a:lnSpc>
              <a:buFont typeface="Arial"/>
              <a:buChar char="•"/>
            </a:pPr>
            <a:r>
              <a:rPr lang="en-US" b="true" sz="16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Éclairage LED basse consommation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3747435" y="3169437"/>
            <a:ext cx="2017277" cy="438107"/>
            <a:chOff x="0" y="0"/>
            <a:chExt cx="531299" cy="11538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31299" cy="115386"/>
            </a:xfrm>
            <a:custGeom>
              <a:avLst/>
              <a:gdLst/>
              <a:ahLst/>
              <a:cxnLst/>
              <a:rect r="r" b="b" t="t" l="l"/>
              <a:pathLst>
                <a:path h="115386" w="531299">
                  <a:moveTo>
                    <a:pt x="0" y="0"/>
                  </a:moveTo>
                  <a:lnTo>
                    <a:pt x="531299" y="0"/>
                  </a:lnTo>
                  <a:lnTo>
                    <a:pt x="531299" y="115386"/>
                  </a:lnTo>
                  <a:lnTo>
                    <a:pt x="0" y="115386"/>
                  </a:lnTo>
                  <a:close/>
                </a:path>
              </a:pathLst>
            </a:custGeom>
            <a:solidFill>
              <a:srgbClr val="7E01FC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28575"/>
              <a:ext cx="531299" cy="1439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13972493" y="3191323"/>
            <a:ext cx="1567160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MATÉRIAUX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8172323" y="1977404"/>
            <a:ext cx="1943354" cy="0"/>
          </a:xfrm>
          <a:prstGeom prst="line">
            <a:avLst/>
          </a:prstGeom>
          <a:ln cap="flat" w="95250">
            <a:solidFill>
              <a:srgbClr val="7E01FC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973275" y="3840044"/>
            <a:ext cx="3187371" cy="566092"/>
            <a:chOff x="0" y="0"/>
            <a:chExt cx="4249828" cy="754789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4249828" cy="754789"/>
              <a:chOff x="0" y="0"/>
              <a:chExt cx="877641" cy="155873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877641" cy="155873"/>
              </a:xfrm>
              <a:custGeom>
                <a:avLst/>
                <a:gdLst/>
                <a:ahLst/>
                <a:cxnLst/>
                <a:rect r="r" b="b" t="t" l="l"/>
                <a:pathLst>
                  <a:path h="155873" w="877641">
                    <a:moveTo>
                      <a:pt x="77937" y="0"/>
                    </a:moveTo>
                    <a:lnTo>
                      <a:pt x="799704" y="0"/>
                    </a:lnTo>
                    <a:cubicBezTo>
                      <a:pt x="842747" y="0"/>
                      <a:pt x="877641" y="34893"/>
                      <a:pt x="877641" y="77937"/>
                    </a:cubicBezTo>
                    <a:lnTo>
                      <a:pt x="877641" y="77937"/>
                    </a:lnTo>
                    <a:cubicBezTo>
                      <a:pt x="877641" y="98607"/>
                      <a:pt x="869430" y="118430"/>
                      <a:pt x="854814" y="133046"/>
                    </a:cubicBezTo>
                    <a:cubicBezTo>
                      <a:pt x="840198" y="147662"/>
                      <a:pt x="820374" y="155873"/>
                      <a:pt x="799704" y="155873"/>
                    </a:cubicBezTo>
                    <a:lnTo>
                      <a:pt x="77937" y="155873"/>
                    </a:lnTo>
                    <a:cubicBezTo>
                      <a:pt x="34893" y="155873"/>
                      <a:pt x="0" y="120980"/>
                      <a:pt x="0" y="77937"/>
                    </a:cubicBezTo>
                    <a:lnTo>
                      <a:pt x="0" y="77937"/>
                    </a:lnTo>
                    <a:cubicBezTo>
                      <a:pt x="0" y="34893"/>
                      <a:pt x="34893" y="0"/>
                      <a:pt x="77937" y="0"/>
                    </a:cubicBezTo>
                    <a:close/>
                  </a:path>
                </a:pathLst>
              </a:custGeom>
              <a:solidFill>
                <a:srgbClr val="7E01FC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28575"/>
                <a:ext cx="877641" cy="18444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882"/>
                  </a:lnSpc>
                </a:pPr>
              </a:p>
            </p:txBody>
          </p:sp>
        </p:grpSp>
        <p:sp>
          <p:nvSpPr>
            <p:cNvPr name="TextBox 7" id="7"/>
            <p:cNvSpPr txBox="true"/>
            <p:nvPr/>
          </p:nvSpPr>
          <p:spPr>
            <a:xfrm rot="0">
              <a:off x="415724" y="198593"/>
              <a:ext cx="3457627" cy="3290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42"/>
                </a:lnSpc>
              </a:pPr>
              <a:r>
                <a:rPr lang="en-US" sz="153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PRÉPARATION DU TERRAIN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264584" y="3840044"/>
            <a:ext cx="3187371" cy="566092"/>
            <a:chOff x="0" y="0"/>
            <a:chExt cx="4249828" cy="754789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4249828" cy="754789"/>
              <a:chOff x="0" y="0"/>
              <a:chExt cx="877641" cy="155873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877641" cy="155873"/>
              </a:xfrm>
              <a:custGeom>
                <a:avLst/>
                <a:gdLst/>
                <a:ahLst/>
                <a:cxnLst/>
                <a:rect r="r" b="b" t="t" l="l"/>
                <a:pathLst>
                  <a:path h="155873" w="877641">
                    <a:moveTo>
                      <a:pt x="77937" y="0"/>
                    </a:moveTo>
                    <a:lnTo>
                      <a:pt x="799704" y="0"/>
                    </a:lnTo>
                    <a:cubicBezTo>
                      <a:pt x="842747" y="0"/>
                      <a:pt x="877641" y="34893"/>
                      <a:pt x="877641" y="77937"/>
                    </a:cubicBezTo>
                    <a:lnTo>
                      <a:pt x="877641" y="77937"/>
                    </a:lnTo>
                    <a:cubicBezTo>
                      <a:pt x="877641" y="98607"/>
                      <a:pt x="869430" y="118430"/>
                      <a:pt x="854814" y="133046"/>
                    </a:cubicBezTo>
                    <a:cubicBezTo>
                      <a:pt x="840198" y="147662"/>
                      <a:pt x="820374" y="155873"/>
                      <a:pt x="799704" y="155873"/>
                    </a:cubicBezTo>
                    <a:lnTo>
                      <a:pt x="77937" y="155873"/>
                    </a:lnTo>
                    <a:cubicBezTo>
                      <a:pt x="34893" y="155873"/>
                      <a:pt x="0" y="120980"/>
                      <a:pt x="0" y="77937"/>
                    </a:cubicBezTo>
                    <a:lnTo>
                      <a:pt x="0" y="77937"/>
                    </a:lnTo>
                    <a:cubicBezTo>
                      <a:pt x="0" y="34893"/>
                      <a:pt x="34893" y="0"/>
                      <a:pt x="77937" y="0"/>
                    </a:cubicBezTo>
                    <a:close/>
                  </a:path>
                </a:pathLst>
              </a:custGeom>
              <a:solidFill>
                <a:srgbClr val="7E01FC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28575"/>
                <a:ext cx="877641" cy="18444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882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415724" y="198593"/>
              <a:ext cx="3457627" cy="3290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42"/>
                </a:lnSpc>
              </a:pPr>
              <a:r>
                <a:rPr lang="en-US" sz="153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INSTALLATION STRUCTURE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839764" y="3840044"/>
            <a:ext cx="3187371" cy="566092"/>
            <a:chOff x="0" y="0"/>
            <a:chExt cx="4249828" cy="754789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4249828" cy="754789"/>
              <a:chOff x="0" y="0"/>
              <a:chExt cx="877641" cy="155873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877641" cy="155873"/>
              </a:xfrm>
              <a:custGeom>
                <a:avLst/>
                <a:gdLst/>
                <a:ahLst/>
                <a:cxnLst/>
                <a:rect r="r" b="b" t="t" l="l"/>
                <a:pathLst>
                  <a:path h="155873" w="877641">
                    <a:moveTo>
                      <a:pt x="77937" y="0"/>
                    </a:moveTo>
                    <a:lnTo>
                      <a:pt x="799704" y="0"/>
                    </a:lnTo>
                    <a:cubicBezTo>
                      <a:pt x="842747" y="0"/>
                      <a:pt x="877641" y="34893"/>
                      <a:pt x="877641" y="77937"/>
                    </a:cubicBezTo>
                    <a:lnTo>
                      <a:pt x="877641" y="77937"/>
                    </a:lnTo>
                    <a:cubicBezTo>
                      <a:pt x="877641" y="98607"/>
                      <a:pt x="869430" y="118430"/>
                      <a:pt x="854814" y="133046"/>
                    </a:cubicBezTo>
                    <a:cubicBezTo>
                      <a:pt x="840198" y="147662"/>
                      <a:pt x="820374" y="155873"/>
                      <a:pt x="799704" y="155873"/>
                    </a:cubicBezTo>
                    <a:lnTo>
                      <a:pt x="77937" y="155873"/>
                    </a:lnTo>
                    <a:cubicBezTo>
                      <a:pt x="34893" y="155873"/>
                      <a:pt x="0" y="120980"/>
                      <a:pt x="0" y="77937"/>
                    </a:cubicBezTo>
                    <a:lnTo>
                      <a:pt x="0" y="77937"/>
                    </a:lnTo>
                    <a:cubicBezTo>
                      <a:pt x="0" y="34893"/>
                      <a:pt x="34893" y="0"/>
                      <a:pt x="77937" y="0"/>
                    </a:cubicBezTo>
                    <a:close/>
                  </a:path>
                </a:pathLst>
              </a:custGeom>
              <a:solidFill>
                <a:srgbClr val="7E01FC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28575"/>
                <a:ext cx="877641" cy="18444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882"/>
                  </a:lnSpc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415724" y="198593"/>
              <a:ext cx="3457627" cy="3290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42"/>
                </a:lnSpc>
              </a:pPr>
              <a:r>
                <a:rPr lang="en-US" sz="153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HABILLAGE &amp; FINITIONS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7552174" y="3840044"/>
            <a:ext cx="3187371" cy="566092"/>
            <a:chOff x="0" y="0"/>
            <a:chExt cx="4249828" cy="754789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0" y="0"/>
              <a:ext cx="4249828" cy="754789"/>
              <a:chOff x="0" y="0"/>
              <a:chExt cx="877641" cy="155873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877641" cy="155873"/>
              </a:xfrm>
              <a:custGeom>
                <a:avLst/>
                <a:gdLst/>
                <a:ahLst/>
                <a:cxnLst/>
                <a:rect r="r" b="b" t="t" l="l"/>
                <a:pathLst>
                  <a:path h="155873" w="877641">
                    <a:moveTo>
                      <a:pt x="77937" y="0"/>
                    </a:moveTo>
                    <a:lnTo>
                      <a:pt x="799704" y="0"/>
                    </a:lnTo>
                    <a:cubicBezTo>
                      <a:pt x="842747" y="0"/>
                      <a:pt x="877641" y="34893"/>
                      <a:pt x="877641" y="77937"/>
                    </a:cubicBezTo>
                    <a:lnTo>
                      <a:pt x="877641" y="77937"/>
                    </a:lnTo>
                    <a:cubicBezTo>
                      <a:pt x="877641" y="98607"/>
                      <a:pt x="869430" y="118430"/>
                      <a:pt x="854814" y="133046"/>
                    </a:cubicBezTo>
                    <a:cubicBezTo>
                      <a:pt x="840198" y="147662"/>
                      <a:pt x="820374" y="155873"/>
                      <a:pt x="799704" y="155873"/>
                    </a:cubicBezTo>
                    <a:lnTo>
                      <a:pt x="77937" y="155873"/>
                    </a:lnTo>
                    <a:cubicBezTo>
                      <a:pt x="34893" y="155873"/>
                      <a:pt x="0" y="120980"/>
                      <a:pt x="0" y="77937"/>
                    </a:cubicBezTo>
                    <a:lnTo>
                      <a:pt x="0" y="77937"/>
                    </a:lnTo>
                    <a:cubicBezTo>
                      <a:pt x="0" y="34893"/>
                      <a:pt x="34893" y="0"/>
                      <a:pt x="77937" y="0"/>
                    </a:cubicBezTo>
                    <a:close/>
                  </a:path>
                </a:pathLst>
              </a:custGeom>
              <a:solidFill>
                <a:srgbClr val="7E01FC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-28575"/>
                <a:ext cx="877641" cy="18444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882"/>
                  </a:lnSpc>
                </a:pPr>
              </a:p>
            </p:txBody>
          </p:sp>
        </p:grpSp>
        <p:sp>
          <p:nvSpPr>
            <p:cNvPr name="TextBox 22" id="22"/>
            <p:cNvSpPr txBox="true"/>
            <p:nvPr/>
          </p:nvSpPr>
          <p:spPr>
            <a:xfrm rot="0">
              <a:off x="415724" y="198593"/>
              <a:ext cx="3457627" cy="3290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42"/>
                </a:lnSpc>
              </a:pPr>
              <a:r>
                <a:rPr lang="en-US" sz="153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POSE DES ÉQUIPEMENTS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4127353" y="3840044"/>
            <a:ext cx="3187371" cy="566092"/>
            <a:chOff x="0" y="0"/>
            <a:chExt cx="4249828" cy="754789"/>
          </a:xfrm>
        </p:grpSpPr>
        <p:grpSp>
          <p:nvGrpSpPr>
            <p:cNvPr name="Group 24" id="24"/>
            <p:cNvGrpSpPr/>
            <p:nvPr/>
          </p:nvGrpSpPr>
          <p:grpSpPr>
            <a:xfrm rot="0">
              <a:off x="0" y="0"/>
              <a:ext cx="4249828" cy="754789"/>
              <a:chOff x="0" y="0"/>
              <a:chExt cx="877641" cy="155873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877641" cy="155873"/>
              </a:xfrm>
              <a:custGeom>
                <a:avLst/>
                <a:gdLst/>
                <a:ahLst/>
                <a:cxnLst/>
                <a:rect r="r" b="b" t="t" l="l"/>
                <a:pathLst>
                  <a:path h="155873" w="877641">
                    <a:moveTo>
                      <a:pt x="77937" y="0"/>
                    </a:moveTo>
                    <a:lnTo>
                      <a:pt x="799704" y="0"/>
                    </a:lnTo>
                    <a:cubicBezTo>
                      <a:pt x="842747" y="0"/>
                      <a:pt x="877641" y="34893"/>
                      <a:pt x="877641" y="77937"/>
                    </a:cubicBezTo>
                    <a:lnTo>
                      <a:pt x="877641" y="77937"/>
                    </a:lnTo>
                    <a:cubicBezTo>
                      <a:pt x="877641" y="98607"/>
                      <a:pt x="869430" y="118430"/>
                      <a:pt x="854814" y="133046"/>
                    </a:cubicBezTo>
                    <a:cubicBezTo>
                      <a:pt x="840198" y="147662"/>
                      <a:pt x="820374" y="155873"/>
                      <a:pt x="799704" y="155873"/>
                    </a:cubicBezTo>
                    <a:lnTo>
                      <a:pt x="77937" y="155873"/>
                    </a:lnTo>
                    <a:cubicBezTo>
                      <a:pt x="34893" y="155873"/>
                      <a:pt x="0" y="120980"/>
                      <a:pt x="0" y="77937"/>
                    </a:cubicBezTo>
                    <a:lnTo>
                      <a:pt x="0" y="77937"/>
                    </a:lnTo>
                    <a:cubicBezTo>
                      <a:pt x="0" y="34893"/>
                      <a:pt x="34893" y="0"/>
                      <a:pt x="77937" y="0"/>
                    </a:cubicBezTo>
                    <a:close/>
                  </a:path>
                </a:pathLst>
              </a:custGeom>
              <a:solidFill>
                <a:srgbClr val="7E01FC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28575"/>
                <a:ext cx="877641" cy="18444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882"/>
                  </a:lnSpc>
                </a:pPr>
              </a:p>
            </p:txBody>
          </p:sp>
        </p:grpSp>
        <p:sp>
          <p:nvSpPr>
            <p:cNvPr name="TextBox 27" id="27"/>
            <p:cNvSpPr txBox="true"/>
            <p:nvPr/>
          </p:nvSpPr>
          <p:spPr>
            <a:xfrm rot="0">
              <a:off x="415724" y="198593"/>
              <a:ext cx="3457627" cy="3290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42"/>
                </a:lnSpc>
              </a:pPr>
              <a:r>
                <a:rPr lang="en-US" sz="153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MISE EN EAU &amp; TEST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2346161" y="4623614"/>
            <a:ext cx="441599" cy="441599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  <a:r>
                <a:rPr lang="en-US" b="true" sz="1344">
                  <a:solidFill>
                    <a:srgbClr val="7E01FC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3</a:t>
              </a: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7328334" y="614694"/>
            <a:ext cx="3631332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TIMING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70351" y="5140655"/>
            <a:ext cx="2593220" cy="256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42"/>
              </a:lnSpc>
            </a:pPr>
            <a:r>
              <a:rPr lang="en-US" sz="153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JUILLET</a:t>
            </a:r>
          </a:p>
        </p:txBody>
      </p:sp>
      <p:grpSp>
        <p:nvGrpSpPr>
          <p:cNvPr name="Group 33" id="33"/>
          <p:cNvGrpSpPr/>
          <p:nvPr/>
        </p:nvGrpSpPr>
        <p:grpSpPr>
          <a:xfrm rot="0">
            <a:off x="5637470" y="4623614"/>
            <a:ext cx="441599" cy="441599"/>
            <a:chOff x="0" y="0"/>
            <a:chExt cx="812800" cy="8128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  <a:r>
                <a:rPr lang="en-US" b="true" sz="1344">
                  <a:solidFill>
                    <a:srgbClr val="7E01FC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7</a:t>
              </a:r>
            </a:p>
          </p:txBody>
        </p:sp>
      </p:grpSp>
      <p:sp>
        <p:nvSpPr>
          <p:cNvPr name="TextBox 36" id="36"/>
          <p:cNvSpPr txBox="true"/>
          <p:nvPr/>
        </p:nvSpPr>
        <p:spPr>
          <a:xfrm rot="0">
            <a:off x="4561660" y="5140655"/>
            <a:ext cx="2593220" cy="256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42"/>
              </a:lnSpc>
            </a:pPr>
            <a:r>
              <a:rPr lang="en-US" sz="153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JUILLET</a:t>
            </a:r>
          </a:p>
        </p:txBody>
      </p:sp>
      <p:grpSp>
        <p:nvGrpSpPr>
          <p:cNvPr name="Group 37" id="37"/>
          <p:cNvGrpSpPr/>
          <p:nvPr/>
        </p:nvGrpSpPr>
        <p:grpSpPr>
          <a:xfrm rot="0">
            <a:off x="8923200" y="4623614"/>
            <a:ext cx="441599" cy="441599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  <a:r>
                <a:rPr lang="en-US" b="true" sz="1344">
                  <a:solidFill>
                    <a:srgbClr val="7E01FC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9</a:t>
              </a:r>
            </a:p>
          </p:txBody>
        </p:sp>
      </p:grpSp>
      <p:sp>
        <p:nvSpPr>
          <p:cNvPr name="TextBox 40" id="40"/>
          <p:cNvSpPr txBox="true"/>
          <p:nvPr/>
        </p:nvSpPr>
        <p:spPr>
          <a:xfrm rot="0">
            <a:off x="7847390" y="5140655"/>
            <a:ext cx="2593220" cy="256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42"/>
              </a:lnSpc>
            </a:pPr>
            <a:r>
              <a:rPr lang="en-US" sz="153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JUILLET</a:t>
            </a:r>
          </a:p>
        </p:txBody>
      </p:sp>
      <p:grpSp>
        <p:nvGrpSpPr>
          <p:cNvPr name="Group 41" id="41"/>
          <p:cNvGrpSpPr/>
          <p:nvPr/>
        </p:nvGrpSpPr>
        <p:grpSpPr>
          <a:xfrm rot="0">
            <a:off x="12212650" y="4623614"/>
            <a:ext cx="441599" cy="441599"/>
            <a:chOff x="0" y="0"/>
            <a:chExt cx="812800" cy="8128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  <a:r>
                <a:rPr lang="en-US" b="true" sz="1344">
                  <a:solidFill>
                    <a:srgbClr val="7E01FC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13</a:t>
              </a:r>
            </a:p>
          </p:txBody>
        </p:sp>
      </p:grpSp>
      <p:sp>
        <p:nvSpPr>
          <p:cNvPr name="TextBox 44" id="44"/>
          <p:cNvSpPr txBox="true"/>
          <p:nvPr/>
        </p:nvSpPr>
        <p:spPr>
          <a:xfrm rot="0">
            <a:off x="11136839" y="5140655"/>
            <a:ext cx="2593220" cy="256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42"/>
              </a:lnSpc>
            </a:pPr>
            <a:r>
              <a:rPr lang="en-US" sz="153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JUILLET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15500239" y="4623614"/>
            <a:ext cx="441599" cy="441599"/>
            <a:chOff x="0" y="0"/>
            <a:chExt cx="812800" cy="8128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  <a:r>
                <a:rPr lang="en-US" b="true" sz="1344">
                  <a:solidFill>
                    <a:srgbClr val="7E01FC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15</a:t>
              </a:r>
            </a:p>
          </p:txBody>
        </p:sp>
      </p:grpSp>
      <p:sp>
        <p:nvSpPr>
          <p:cNvPr name="TextBox 48" id="48"/>
          <p:cNvSpPr txBox="true"/>
          <p:nvPr/>
        </p:nvSpPr>
        <p:spPr>
          <a:xfrm rot="0">
            <a:off x="14424429" y="5140655"/>
            <a:ext cx="2593220" cy="256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42"/>
              </a:lnSpc>
            </a:pPr>
            <a:r>
              <a:rPr lang="en-US" sz="153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JUILLET</a:t>
            </a:r>
          </a:p>
        </p:txBody>
      </p:sp>
      <p:grpSp>
        <p:nvGrpSpPr>
          <p:cNvPr name="Group 49" id="49"/>
          <p:cNvGrpSpPr/>
          <p:nvPr/>
        </p:nvGrpSpPr>
        <p:grpSpPr>
          <a:xfrm rot="0">
            <a:off x="4325257" y="7024042"/>
            <a:ext cx="9641206" cy="557370"/>
            <a:chOff x="0" y="0"/>
            <a:chExt cx="2539248" cy="14679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2539248" cy="146797"/>
            </a:xfrm>
            <a:custGeom>
              <a:avLst/>
              <a:gdLst/>
              <a:ahLst/>
              <a:cxnLst/>
              <a:rect r="r" b="b" t="t" l="l"/>
              <a:pathLst>
                <a:path h="146797" w="2539248">
                  <a:moveTo>
                    <a:pt x="0" y="0"/>
                  </a:moveTo>
                  <a:lnTo>
                    <a:pt x="2539248" y="0"/>
                  </a:lnTo>
                  <a:lnTo>
                    <a:pt x="2539248" y="146797"/>
                  </a:lnTo>
                  <a:lnTo>
                    <a:pt x="0" y="146797"/>
                  </a:lnTo>
                  <a:close/>
                </a:path>
              </a:pathLst>
            </a:custGeom>
            <a:solidFill>
              <a:srgbClr val="7E01FC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28575"/>
              <a:ext cx="2539248" cy="1753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sp>
        <p:nvSpPr>
          <p:cNvPr name="TextBox 52" id="52"/>
          <p:cNvSpPr txBox="true"/>
          <p:nvPr/>
        </p:nvSpPr>
        <p:spPr>
          <a:xfrm rot="0">
            <a:off x="4504060" y="7076032"/>
            <a:ext cx="9279880" cy="396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🗓️  UN TOTAL DE 3 SEMAINES POUR VOTRE NOUVELLE PISCINE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6117915" y="7781436"/>
            <a:ext cx="6094735" cy="29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MARGE DE 2-3 JOURS À PRÉVOIR EN CAS D’INTEMPÉRIE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8172323" y="1977404"/>
            <a:ext cx="1943354" cy="0"/>
          </a:xfrm>
          <a:prstGeom prst="line">
            <a:avLst/>
          </a:prstGeom>
          <a:ln cap="flat" w="95250">
            <a:solidFill>
              <a:srgbClr val="7E01F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7652668" y="614694"/>
            <a:ext cx="2982664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TARIF</a:t>
            </a:r>
          </a:p>
        </p:txBody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2559438" y="2377454"/>
            <a:ext cx="13169124" cy="5691878"/>
            <a:chOff x="0" y="0"/>
            <a:chExt cx="6974205" cy="301434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2887218" cy="367157"/>
            </a:xfrm>
            <a:custGeom>
              <a:avLst/>
              <a:gdLst/>
              <a:ahLst/>
              <a:cxnLst/>
              <a:rect r="r" b="b" t="t" l="l"/>
              <a:pathLst>
                <a:path h="367157" w="2887218">
                  <a:moveTo>
                    <a:pt x="3556" y="0"/>
                  </a:moveTo>
                  <a:lnTo>
                    <a:pt x="2883662" y="0"/>
                  </a:lnTo>
                  <a:lnTo>
                    <a:pt x="2887218" y="0"/>
                  </a:lnTo>
                  <a:lnTo>
                    <a:pt x="2887218" y="3556"/>
                  </a:lnTo>
                  <a:lnTo>
                    <a:pt x="2887218" y="363601"/>
                  </a:lnTo>
                  <a:lnTo>
                    <a:pt x="2887218" y="367157"/>
                  </a:lnTo>
                  <a:lnTo>
                    <a:pt x="2883662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556"/>
                  </a:lnTo>
                  <a:lnTo>
                    <a:pt x="7112" y="3556"/>
                  </a:lnTo>
                  <a:lnTo>
                    <a:pt x="7112" y="363601"/>
                  </a:lnTo>
                  <a:lnTo>
                    <a:pt x="3556" y="363601"/>
                  </a:lnTo>
                  <a:lnTo>
                    <a:pt x="3556" y="360045"/>
                  </a:lnTo>
                  <a:lnTo>
                    <a:pt x="2883662" y="360045"/>
                  </a:lnTo>
                  <a:lnTo>
                    <a:pt x="2883662" y="363601"/>
                  </a:lnTo>
                  <a:lnTo>
                    <a:pt x="2880106" y="363601"/>
                  </a:lnTo>
                  <a:lnTo>
                    <a:pt x="2880106" y="3556"/>
                  </a:lnTo>
                  <a:lnTo>
                    <a:pt x="2883662" y="3556"/>
                  </a:lnTo>
                  <a:lnTo>
                    <a:pt x="2883662" y="7112"/>
                  </a:lnTo>
                  <a:lnTo>
                    <a:pt x="3556" y="71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2943479" y="63500"/>
              <a:ext cx="2887218" cy="367157"/>
            </a:xfrm>
            <a:custGeom>
              <a:avLst/>
              <a:gdLst/>
              <a:ahLst/>
              <a:cxnLst/>
              <a:rect r="r" b="b" t="t" l="l"/>
              <a:pathLst>
                <a:path h="367157" w="2887218">
                  <a:moveTo>
                    <a:pt x="3556" y="0"/>
                  </a:moveTo>
                  <a:lnTo>
                    <a:pt x="2883662" y="0"/>
                  </a:lnTo>
                  <a:lnTo>
                    <a:pt x="2887218" y="0"/>
                  </a:lnTo>
                  <a:lnTo>
                    <a:pt x="2887218" y="3556"/>
                  </a:lnTo>
                  <a:lnTo>
                    <a:pt x="2887218" y="363601"/>
                  </a:lnTo>
                  <a:lnTo>
                    <a:pt x="2887218" y="367157"/>
                  </a:lnTo>
                  <a:lnTo>
                    <a:pt x="2883662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556"/>
                  </a:lnTo>
                  <a:lnTo>
                    <a:pt x="7112" y="3556"/>
                  </a:lnTo>
                  <a:lnTo>
                    <a:pt x="7112" y="363601"/>
                  </a:lnTo>
                  <a:lnTo>
                    <a:pt x="3556" y="363601"/>
                  </a:lnTo>
                  <a:lnTo>
                    <a:pt x="3556" y="360045"/>
                  </a:lnTo>
                  <a:lnTo>
                    <a:pt x="2883662" y="360045"/>
                  </a:lnTo>
                  <a:lnTo>
                    <a:pt x="2883662" y="363601"/>
                  </a:lnTo>
                  <a:lnTo>
                    <a:pt x="2880106" y="363601"/>
                  </a:lnTo>
                  <a:lnTo>
                    <a:pt x="2880106" y="3556"/>
                  </a:lnTo>
                  <a:lnTo>
                    <a:pt x="2883662" y="3556"/>
                  </a:lnTo>
                  <a:lnTo>
                    <a:pt x="2883662" y="7112"/>
                  </a:lnTo>
                  <a:lnTo>
                    <a:pt x="3556" y="71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5823585" y="63500"/>
              <a:ext cx="1087120" cy="367157"/>
            </a:xfrm>
            <a:custGeom>
              <a:avLst/>
              <a:gdLst/>
              <a:ahLst/>
              <a:cxnLst/>
              <a:rect r="r" b="b" t="t" l="l"/>
              <a:pathLst>
                <a:path h="367157" w="1087120">
                  <a:moveTo>
                    <a:pt x="3556" y="0"/>
                  </a:moveTo>
                  <a:lnTo>
                    <a:pt x="1083564" y="0"/>
                  </a:lnTo>
                  <a:lnTo>
                    <a:pt x="1087120" y="0"/>
                  </a:lnTo>
                  <a:lnTo>
                    <a:pt x="1087120" y="3556"/>
                  </a:lnTo>
                  <a:lnTo>
                    <a:pt x="1087120" y="363601"/>
                  </a:lnTo>
                  <a:lnTo>
                    <a:pt x="1087120" y="367157"/>
                  </a:lnTo>
                  <a:lnTo>
                    <a:pt x="1083564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556"/>
                  </a:lnTo>
                  <a:lnTo>
                    <a:pt x="7112" y="3556"/>
                  </a:lnTo>
                  <a:lnTo>
                    <a:pt x="7112" y="363601"/>
                  </a:lnTo>
                  <a:lnTo>
                    <a:pt x="3556" y="363601"/>
                  </a:lnTo>
                  <a:lnTo>
                    <a:pt x="3556" y="360045"/>
                  </a:lnTo>
                  <a:lnTo>
                    <a:pt x="1083564" y="360045"/>
                  </a:lnTo>
                  <a:lnTo>
                    <a:pt x="1083564" y="363601"/>
                  </a:lnTo>
                  <a:lnTo>
                    <a:pt x="1080008" y="363601"/>
                  </a:lnTo>
                  <a:lnTo>
                    <a:pt x="1080008" y="3556"/>
                  </a:lnTo>
                  <a:lnTo>
                    <a:pt x="1083564" y="3556"/>
                  </a:lnTo>
                  <a:lnTo>
                    <a:pt x="1083564" y="7112"/>
                  </a:lnTo>
                  <a:lnTo>
                    <a:pt x="3556" y="71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63500" y="423545"/>
              <a:ext cx="2887218" cy="367157"/>
            </a:xfrm>
            <a:custGeom>
              <a:avLst/>
              <a:gdLst/>
              <a:ahLst/>
              <a:cxnLst/>
              <a:rect r="r" b="b" t="t" l="l"/>
              <a:pathLst>
                <a:path h="367157" w="2887218">
                  <a:moveTo>
                    <a:pt x="3556" y="0"/>
                  </a:moveTo>
                  <a:lnTo>
                    <a:pt x="2883662" y="0"/>
                  </a:lnTo>
                  <a:lnTo>
                    <a:pt x="2887218" y="0"/>
                  </a:lnTo>
                  <a:lnTo>
                    <a:pt x="2887218" y="3556"/>
                  </a:lnTo>
                  <a:lnTo>
                    <a:pt x="2887218" y="363601"/>
                  </a:lnTo>
                  <a:lnTo>
                    <a:pt x="2887218" y="367157"/>
                  </a:lnTo>
                  <a:lnTo>
                    <a:pt x="2883662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683"/>
                  </a:lnTo>
                  <a:lnTo>
                    <a:pt x="7112" y="3683"/>
                  </a:lnTo>
                  <a:lnTo>
                    <a:pt x="7112" y="363601"/>
                  </a:lnTo>
                  <a:lnTo>
                    <a:pt x="3556" y="363601"/>
                  </a:lnTo>
                  <a:lnTo>
                    <a:pt x="3556" y="360045"/>
                  </a:lnTo>
                  <a:lnTo>
                    <a:pt x="2883662" y="360045"/>
                  </a:lnTo>
                  <a:lnTo>
                    <a:pt x="2883662" y="363601"/>
                  </a:lnTo>
                  <a:lnTo>
                    <a:pt x="2880106" y="363601"/>
                  </a:lnTo>
                  <a:lnTo>
                    <a:pt x="2880106" y="3556"/>
                  </a:lnTo>
                  <a:lnTo>
                    <a:pt x="2883662" y="3556"/>
                  </a:lnTo>
                  <a:lnTo>
                    <a:pt x="2883662" y="7112"/>
                  </a:lnTo>
                  <a:lnTo>
                    <a:pt x="3556" y="71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943479" y="423545"/>
              <a:ext cx="2887218" cy="367157"/>
            </a:xfrm>
            <a:custGeom>
              <a:avLst/>
              <a:gdLst/>
              <a:ahLst/>
              <a:cxnLst/>
              <a:rect r="r" b="b" t="t" l="l"/>
              <a:pathLst>
                <a:path h="367157" w="2887218">
                  <a:moveTo>
                    <a:pt x="3556" y="0"/>
                  </a:moveTo>
                  <a:lnTo>
                    <a:pt x="2883662" y="0"/>
                  </a:lnTo>
                  <a:lnTo>
                    <a:pt x="2887218" y="0"/>
                  </a:lnTo>
                  <a:lnTo>
                    <a:pt x="2887218" y="3556"/>
                  </a:lnTo>
                  <a:lnTo>
                    <a:pt x="2887218" y="363601"/>
                  </a:lnTo>
                  <a:lnTo>
                    <a:pt x="2887218" y="367157"/>
                  </a:lnTo>
                  <a:lnTo>
                    <a:pt x="2883662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683"/>
                  </a:lnTo>
                  <a:lnTo>
                    <a:pt x="7112" y="3683"/>
                  </a:lnTo>
                  <a:lnTo>
                    <a:pt x="7112" y="363601"/>
                  </a:lnTo>
                  <a:lnTo>
                    <a:pt x="3556" y="363601"/>
                  </a:lnTo>
                  <a:lnTo>
                    <a:pt x="3556" y="360045"/>
                  </a:lnTo>
                  <a:lnTo>
                    <a:pt x="2883662" y="360045"/>
                  </a:lnTo>
                  <a:lnTo>
                    <a:pt x="2883662" y="363601"/>
                  </a:lnTo>
                  <a:lnTo>
                    <a:pt x="2880106" y="363601"/>
                  </a:lnTo>
                  <a:lnTo>
                    <a:pt x="2880106" y="3556"/>
                  </a:lnTo>
                  <a:lnTo>
                    <a:pt x="2883662" y="3556"/>
                  </a:lnTo>
                  <a:lnTo>
                    <a:pt x="2883662" y="7112"/>
                  </a:lnTo>
                  <a:lnTo>
                    <a:pt x="3556" y="71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5823585" y="423545"/>
              <a:ext cx="1087120" cy="367157"/>
            </a:xfrm>
            <a:custGeom>
              <a:avLst/>
              <a:gdLst/>
              <a:ahLst/>
              <a:cxnLst/>
              <a:rect r="r" b="b" t="t" l="l"/>
              <a:pathLst>
                <a:path h="367157" w="1087120">
                  <a:moveTo>
                    <a:pt x="3556" y="0"/>
                  </a:moveTo>
                  <a:lnTo>
                    <a:pt x="1083564" y="0"/>
                  </a:lnTo>
                  <a:lnTo>
                    <a:pt x="1087120" y="0"/>
                  </a:lnTo>
                  <a:lnTo>
                    <a:pt x="1087120" y="3556"/>
                  </a:lnTo>
                  <a:lnTo>
                    <a:pt x="1087120" y="363601"/>
                  </a:lnTo>
                  <a:lnTo>
                    <a:pt x="1087120" y="367157"/>
                  </a:lnTo>
                  <a:lnTo>
                    <a:pt x="1083564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683"/>
                  </a:lnTo>
                  <a:lnTo>
                    <a:pt x="7112" y="3683"/>
                  </a:lnTo>
                  <a:lnTo>
                    <a:pt x="7112" y="363601"/>
                  </a:lnTo>
                  <a:lnTo>
                    <a:pt x="3556" y="363601"/>
                  </a:lnTo>
                  <a:lnTo>
                    <a:pt x="3556" y="360045"/>
                  </a:lnTo>
                  <a:lnTo>
                    <a:pt x="1083564" y="360045"/>
                  </a:lnTo>
                  <a:lnTo>
                    <a:pt x="1083564" y="363601"/>
                  </a:lnTo>
                  <a:lnTo>
                    <a:pt x="1080008" y="363601"/>
                  </a:lnTo>
                  <a:lnTo>
                    <a:pt x="1080008" y="3556"/>
                  </a:lnTo>
                  <a:lnTo>
                    <a:pt x="1083564" y="3556"/>
                  </a:lnTo>
                  <a:lnTo>
                    <a:pt x="1083564" y="7112"/>
                  </a:lnTo>
                  <a:lnTo>
                    <a:pt x="3556" y="71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63500" y="783590"/>
              <a:ext cx="2887218" cy="367157"/>
            </a:xfrm>
            <a:custGeom>
              <a:avLst/>
              <a:gdLst/>
              <a:ahLst/>
              <a:cxnLst/>
              <a:rect r="r" b="b" t="t" l="l"/>
              <a:pathLst>
                <a:path h="367157" w="2887218">
                  <a:moveTo>
                    <a:pt x="3556" y="0"/>
                  </a:moveTo>
                  <a:lnTo>
                    <a:pt x="2883662" y="0"/>
                  </a:lnTo>
                  <a:lnTo>
                    <a:pt x="2887218" y="0"/>
                  </a:lnTo>
                  <a:lnTo>
                    <a:pt x="2887218" y="3556"/>
                  </a:lnTo>
                  <a:lnTo>
                    <a:pt x="2887218" y="363601"/>
                  </a:lnTo>
                  <a:lnTo>
                    <a:pt x="2887218" y="367157"/>
                  </a:lnTo>
                  <a:lnTo>
                    <a:pt x="2883662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683"/>
                  </a:lnTo>
                  <a:lnTo>
                    <a:pt x="7112" y="3683"/>
                  </a:lnTo>
                  <a:lnTo>
                    <a:pt x="7112" y="363601"/>
                  </a:lnTo>
                  <a:lnTo>
                    <a:pt x="3556" y="363601"/>
                  </a:lnTo>
                  <a:lnTo>
                    <a:pt x="3556" y="360045"/>
                  </a:lnTo>
                  <a:lnTo>
                    <a:pt x="2883662" y="360045"/>
                  </a:lnTo>
                  <a:lnTo>
                    <a:pt x="2883662" y="363601"/>
                  </a:lnTo>
                  <a:lnTo>
                    <a:pt x="2880106" y="363601"/>
                  </a:lnTo>
                  <a:lnTo>
                    <a:pt x="2880106" y="3556"/>
                  </a:lnTo>
                  <a:lnTo>
                    <a:pt x="2883662" y="3556"/>
                  </a:lnTo>
                  <a:lnTo>
                    <a:pt x="2883662" y="7112"/>
                  </a:lnTo>
                  <a:lnTo>
                    <a:pt x="3556" y="71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2943479" y="783590"/>
              <a:ext cx="2887218" cy="367157"/>
            </a:xfrm>
            <a:custGeom>
              <a:avLst/>
              <a:gdLst/>
              <a:ahLst/>
              <a:cxnLst/>
              <a:rect r="r" b="b" t="t" l="l"/>
              <a:pathLst>
                <a:path h="367157" w="2887218">
                  <a:moveTo>
                    <a:pt x="3556" y="0"/>
                  </a:moveTo>
                  <a:lnTo>
                    <a:pt x="2883662" y="0"/>
                  </a:lnTo>
                  <a:lnTo>
                    <a:pt x="2887218" y="0"/>
                  </a:lnTo>
                  <a:lnTo>
                    <a:pt x="2887218" y="3556"/>
                  </a:lnTo>
                  <a:lnTo>
                    <a:pt x="2887218" y="363601"/>
                  </a:lnTo>
                  <a:lnTo>
                    <a:pt x="2887218" y="367157"/>
                  </a:lnTo>
                  <a:lnTo>
                    <a:pt x="2883662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683"/>
                  </a:lnTo>
                  <a:lnTo>
                    <a:pt x="7112" y="3683"/>
                  </a:lnTo>
                  <a:lnTo>
                    <a:pt x="7112" y="363601"/>
                  </a:lnTo>
                  <a:lnTo>
                    <a:pt x="3556" y="363601"/>
                  </a:lnTo>
                  <a:lnTo>
                    <a:pt x="3556" y="360045"/>
                  </a:lnTo>
                  <a:lnTo>
                    <a:pt x="2883662" y="360045"/>
                  </a:lnTo>
                  <a:lnTo>
                    <a:pt x="2883662" y="363601"/>
                  </a:lnTo>
                  <a:lnTo>
                    <a:pt x="2880106" y="363601"/>
                  </a:lnTo>
                  <a:lnTo>
                    <a:pt x="2880106" y="3556"/>
                  </a:lnTo>
                  <a:lnTo>
                    <a:pt x="2883662" y="3556"/>
                  </a:lnTo>
                  <a:lnTo>
                    <a:pt x="2883662" y="7112"/>
                  </a:lnTo>
                  <a:lnTo>
                    <a:pt x="3556" y="71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5823585" y="783590"/>
              <a:ext cx="1087120" cy="367157"/>
            </a:xfrm>
            <a:custGeom>
              <a:avLst/>
              <a:gdLst/>
              <a:ahLst/>
              <a:cxnLst/>
              <a:rect r="r" b="b" t="t" l="l"/>
              <a:pathLst>
                <a:path h="367157" w="1087120">
                  <a:moveTo>
                    <a:pt x="3556" y="0"/>
                  </a:moveTo>
                  <a:lnTo>
                    <a:pt x="1083564" y="0"/>
                  </a:lnTo>
                  <a:lnTo>
                    <a:pt x="1087120" y="0"/>
                  </a:lnTo>
                  <a:lnTo>
                    <a:pt x="1087120" y="3556"/>
                  </a:lnTo>
                  <a:lnTo>
                    <a:pt x="1087120" y="363601"/>
                  </a:lnTo>
                  <a:lnTo>
                    <a:pt x="1087120" y="367157"/>
                  </a:lnTo>
                  <a:lnTo>
                    <a:pt x="1083564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683"/>
                  </a:lnTo>
                  <a:lnTo>
                    <a:pt x="7112" y="3683"/>
                  </a:lnTo>
                  <a:lnTo>
                    <a:pt x="7112" y="363601"/>
                  </a:lnTo>
                  <a:lnTo>
                    <a:pt x="3556" y="363601"/>
                  </a:lnTo>
                  <a:lnTo>
                    <a:pt x="3556" y="360045"/>
                  </a:lnTo>
                  <a:lnTo>
                    <a:pt x="1083564" y="360045"/>
                  </a:lnTo>
                  <a:lnTo>
                    <a:pt x="1083564" y="363601"/>
                  </a:lnTo>
                  <a:lnTo>
                    <a:pt x="1080008" y="363601"/>
                  </a:lnTo>
                  <a:lnTo>
                    <a:pt x="1080008" y="3556"/>
                  </a:lnTo>
                  <a:lnTo>
                    <a:pt x="1083564" y="3556"/>
                  </a:lnTo>
                  <a:lnTo>
                    <a:pt x="1083564" y="7112"/>
                  </a:lnTo>
                  <a:lnTo>
                    <a:pt x="3556" y="71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63500" y="1143508"/>
              <a:ext cx="2887218" cy="367157"/>
            </a:xfrm>
            <a:custGeom>
              <a:avLst/>
              <a:gdLst/>
              <a:ahLst/>
              <a:cxnLst/>
              <a:rect r="r" b="b" t="t" l="l"/>
              <a:pathLst>
                <a:path h="367157" w="2887218">
                  <a:moveTo>
                    <a:pt x="3556" y="0"/>
                  </a:moveTo>
                  <a:lnTo>
                    <a:pt x="2883662" y="0"/>
                  </a:lnTo>
                  <a:lnTo>
                    <a:pt x="2887218" y="0"/>
                  </a:lnTo>
                  <a:lnTo>
                    <a:pt x="2887218" y="3556"/>
                  </a:lnTo>
                  <a:lnTo>
                    <a:pt x="2887218" y="363601"/>
                  </a:lnTo>
                  <a:lnTo>
                    <a:pt x="2887218" y="367157"/>
                  </a:lnTo>
                  <a:lnTo>
                    <a:pt x="2883662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683"/>
                  </a:lnTo>
                  <a:lnTo>
                    <a:pt x="7112" y="3683"/>
                  </a:lnTo>
                  <a:lnTo>
                    <a:pt x="7112" y="363728"/>
                  </a:lnTo>
                  <a:lnTo>
                    <a:pt x="3556" y="363728"/>
                  </a:lnTo>
                  <a:lnTo>
                    <a:pt x="3556" y="360172"/>
                  </a:lnTo>
                  <a:lnTo>
                    <a:pt x="2883662" y="360172"/>
                  </a:lnTo>
                  <a:lnTo>
                    <a:pt x="2883662" y="363728"/>
                  </a:lnTo>
                  <a:lnTo>
                    <a:pt x="2880106" y="363728"/>
                  </a:lnTo>
                  <a:lnTo>
                    <a:pt x="2880106" y="3556"/>
                  </a:lnTo>
                  <a:lnTo>
                    <a:pt x="2883662" y="3556"/>
                  </a:lnTo>
                  <a:lnTo>
                    <a:pt x="2883662" y="7112"/>
                  </a:lnTo>
                  <a:lnTo>
                    <a:pt x="3556" y="71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943479" y="1143508"/>
              <a:ext cx="2887218" cy="367157"/>
            </a:xfrm>
            <a:custGeom>
              <a:avLst/>
              <a:gdLst/>
              <a:ahLst/>
              <a:cxnLst/>
              <a:rect r="r" b="b" t="t" l="l"/>
              <a:pathLst>
                <a:path h="367157" w="2887218">
                  <a:moveTo>
                    <a:pt x="3556" y="0"/>
                  </a:moveTo>
                  <a:lnTo>
                    <a:pt x="2883662" y="0"/>
                  </a:lnTo>
                  <a:lnTo>
                    <a:pt x="2887218" y="0"/>
                  </a:lnTo>
                  <a:lnTo>
                    <a:pt x="2887218" y="3556"/>
                  </a:lnTo>
                  <a:lnTo>
                    <a:pt x="2887218" y="363601"/>
                  </a:lnTo>
                  <a:lnTo>
                    <a:pt x="2887218" y="367157"/>
                  </a:lnTo>
                  <a:lnTo>
                    <a:pt x="2883662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683"/>
                  </a:lnTo>
                  <a:lnTo>
                    <a:pt x="7112" y="3683"/>
                  </a:lnTo>
                  <a:lnTo>
                    <a:pt x="7112" y="363728"/>
                  </a:lnTo>
                  <a:lnTo>
                    <a:pt x="3556" y="363728"/>
                  </a:lnTo>
                  <a:lnTo>
                    <a:pt x="3556" y="360172"/>
                  </a:lnTo>
                  <a:lnTo>
                    <a:pt x="2883662" y="360172"/>
                  </a:lnTo>
                  <a:lnTo>
                    <a:pt x="2883662" y="363728"/>
                  </a:lnTo>
                  <a:lnTo>
                    <a:pt x="2880106" y="363728"/>
                  </a:lnTo>
                  <a:lnTo>
                    <a:pt x="2880106" y="3556"/>
                  </a:lnTo>
                  <a:lnTo>
                    <a:pt x="2883662" y="3556"/>
                  </a:lnTo>
                  <a:lnTo>
                    <a:pt x="2883662" y="7112"/>
                  </a:lnTo>
                  <a:lnTo>
                    <a:pt x="3556" y="71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5823585" y="1143508"/>
              <a:ext cx="1087120" cy="367157"/>
            </a:xfrm>
            <a:custGeom>
              <a:avLst/>
              <a:gdLst/>
              <a:ahLst/>
              <a:cxnLst/>
              <a:rect r="r" b="b" t="t" l="l"/>
              <a:pathLst>
                <a:path h="367157" w="1087120">
                  <a:moveTo>
                    <a:pt x="3556" y="0"/>
                  </a:moveTo>
                  <a:lnTo>
                    <a:pt x="1083564" y="0"/>
                  </a:lnTo>
                  <a:lnTo>
                    <a:pt x="1087120" y="0"/>
                  </a:lnTo>
                  <a:lnTo>
                    <a:pt x="1087120" y="3556"/>
                  </a:lnTo>
                  <a:lnTo>
                    <a:pt x="1087120" y="363601"/>
                  </a:lnTo>
                  <a:lnTo>
                    <a:pt x="1087120" y="367157"/>
                  </a:lnTo>
                  <a:lnTo>
                    <a:pt x="1083564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683"/>
                  </a:lnTo>
                  <a:lnTo>
                    <a:pt x="7112" y="3683"/>
                  </a:lnTo>
                  <a:lnTo>
                    <a:pt x="7112" y="363728"/>
                  </a:lnTo>
                  <a:lnTo>
                    <a:pt x="3556" y="363728"/>
                  </a:lnTo>
                  <a:lnTo>
                    <a:pt x="3556" y="360172"/>
                  </a:lnTo>
                  <a:lnTo>
                    <a:pt x="1083564" y="360172"/>
                  </a:lnTo>
                  <a:lnTo>
                    <a:pt x="1083564" y="363728"/>
                  </a:lnTo>
                  <a:lnTo>
                    <a:pt x="1080008" y="363728"/>
                  </a:lnTo>
                  <a:lnTo>
                    <a:pt x="1080008" y="3556"/>
                  </a:lnTo>
                  <a:lnTo>
                    <a:pt x="1083564" y="3556"/>
                  </a:lnTo>
                  <a:lnTo>
                    <a:pt x="1083564" y="7112"/>
                  </a:lnTo>
                  <a:lnTo>
                    <a:pt x="3556" y="71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63500" y="1503553"/>
              <a:ext cx="2887218" cy="367157"/>
            </a:xfrm>
            <a:custGeom>
              <a:avLst/>
              <a:gdLst/>
              <a:ahLst/>
              <a:cxnLst/>
              <a:rect r="r" b="b" t="t" l="l"/>
              <a:pathLst>
                <a:path h="367157" w="2887218">
                  <a:moveTo>
                    <a:pt x="3556" y="0"/>
                  </a:moveTo>
                  <a:lnTo>
                    <a:pt x="2883662" y="0"/>
                  </a:lnTo>
                  <a:lnTo>
                    <a:pt x="2887218" y="0"/>
                  </a:lnTo>
                  <a:lnTo>
                    <a:pt x="2887218" y="3556"/>
                  </a:lnTo>
                  <a:lnTo>
                    <a:pt x="2887218" y="363601"/>
                  </a:lnTo>
                  <a:lnTo>
                    <a:pt x="2887218" y="367157"/>
                  </a:lnTo>
                  <a:lnTo>
                    <a:pt x="2883662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683"/>
                  </a:lnTo>
                  <a:lnTo>
                    <a:pt x="7112" y="3683"/>
                  </a:lnTo>
                  <a:lnTo>
                    <a:pt x="7112" y="363728"/>
                  </a:lnTo>
                  <a:lnTo>
                    <a:pt x="3556" y="363728"/>
                  </a:lnTo>
                  <a:lnTo>
                    <a:pt x="3556" y="360172"/>
                  </a:lnTo>
                  <a:lnTo>
                    <a:pt x="2883662" y="360172"/>
                  </a:lnTo>
                  <a:lnTo>
                    <a:pt x="2883662" y="363728"/>
                  </a:lnTo>
                  <a:lnTo>
                    <a:pt x="2880106" y="363728"/>
                  </a:lnTo>
                  <a:lnTo>
                    <a:pt x="2880106" y="3556"/>
                  </a:lnTo>
                  <a:lnTo>
                    <a:pt x="2883662" y="3556"/>
                  </a:lnTo>
                  <a:lnTo>
                    <a:pt x="2883662" y="7112"/>
                  </a:lnTo>
                  <a:lnTo>
                    <a:pt x="3556" y="71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2943479" y="1503553"/>
              <a:ext cx="2887218" cy="367157"/>
            </a:xfrm>
            <a:custGeom>
              <a:avLst/>
              <a:gdLst/>
              <a:ahLst/>
              <a:cxnLst/>
              <a:rect r="r" b="b" t="t" l="l"/>
              <a:pathLst>
                <a:path h="367157" w="2887218">
                  <a:moveTo>
                    <a:pt x="3556" y="0"/>
                  </a:moveTo>
                  <a:lnTo>
                    <a:pt x="2883662" y="0"/>
                  </a:lnTo>
                  <a:lnTo>
                    <a:pt x="2887218" y="0"/>
                  </a:lnTo>
                  <a:lnTo>
                    <a:pt x="2887218" y="3556"/>
                  </a:lnTo>
                  <a:lnTo>
                    <a:pt x="2887218" y="363601"/>
                  </a:lnTo>
                  <a:lnTo>
                    <a:pt x="2887218" y="367157"/>
                  </a:lnTo>
                  <a:lnTo>
                    <a:pt x="2883662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683"/>
                  </a:lnTo>
                  <a:lnTo>
                    <a:pt x="7112" y="3683"/>
                  </a:lnTo>
                  <a:lnTo>
                    <a:pt x="7112" y="363728"/>
                  </a:lnTo>
                  <a:lnTo>
                    <a:pt x="3556" y="363728"/>
                  </a:lnTo>
                  <a:lnTo>
                    <a:pt x="3556" y="360172"/>
                  </a:lnTo>
                  <a:lnTo>
                    <a:pt x="2883662" y="360172"/>
                  </a:lnTo>
                  <a:lnTo>
                    <a:pt x="2883662" y="363728"/>
                  </a:lnTo>
                  <a:lnTo>
                    <a:pt x="2880106" y="363728"/>
                  </a:lnTo>
                  <a:lnTo>
                    <a:pt x="2880106" y="3556"/>
                  </a:lnTo>
                  <a:lnTo>
                    <a:pt x="2883662" y="3556"/>
                  </a:lnTo>
                  <a:lnTo>
                    <a:pt x="2883662" y="7112"/>
                  </a:lnTo>
                  <a:lnTo>
                    <a:pt x="3556" y="71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5823585" y="1503553"/>
              <a:ext cx="1087120" cy="367157"/>
            </a:xfrm>
            <a:custGeom>
              <a:avLst/>
              <a:gdLst/>
              <a:ahLst/>
              <a:cxnLst/>
              <a:rect r="r" b="b" t="t" l="l"/>
              <a:pathLst>
                <a:path h="367157" w="1087120">
                  <a:moveTo>
                    <a:pt x="3556" y="0"/>
                  </a:moveTo>
                  <a:lnTo>
                    <a:pt x="1083564" y="0"/>
                  </a:lnTo>
                  <a:lnTo>
                    <a:pt x="1087120" y="0"/>
                  </a:lnTo>
                  <a:lnTo>
                    <a:pt x="1087120" y="3556"/>
                  </a:lnTo>
                  <a:lnTo>
                    <a:pt x="1087120" y="363601"/>
                  </a:lnTo>
                  <a:lnTo>
                    <a:pt x="1087120" y="367157"/>
                  </a:lnTo>
                  <a:lnTo>
                    <a:pt x="1083564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683"/>
                  </a:lnTo>
                  <a:lnTo>
                    <a:pt x="7112" y="3683"/>
                  </a:lnTo>
                  <a:lnTo>
                    <a:pt x="7112" y="363728"/>
                  </a:lnTo>
                  <a:lnTo>
                    <a:pt x="3556" y="363728"/>
                  </a:lnTo>
                  <a:lnTo>
                    <a:pt x="3556" y="360172"/>
                  </a:lnTo>
                  <a:lnTo>
                    <a:pt x="1083564" y="360172"/>
                  </a:lnTo>
                  <a:lnTo>
                    <a:pt x="1083564" y="363728"/>
                  </a:lnTo>
                  <a:lnTo>
                    <a:pt x="1080008" y="363728"/>
                  </a:lnTo>
                  <a:lnTo>
                    <a:pt x="1080008" y="3556"/>
                  </a:lnTo>
                  <a:lnTo>
                    <a:pt x="1083564" y="3556"/>
                  </a:lnTo>
                  <a:lnTo>
                    <a:pt x="1083564" y="7112"/>
                  </a:lnTo>
                  <a:lnTo>
                    <a:pt x="3556" y="71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63500" y="1863598"/>
              <a:ext cx="2887218" cy="367157"/>
            </a:xfrm>
            <a:custGeom>
              <a:avLst/>
              <a:gdLst/>
              <a:ahLst/>
              <a:cxnLst/>
              <a:rect r="r" b="b" t="t" l="l"/>
              <a:pathLst>
                <a:path h="367157" w="2887218">
                  <a:moveTo>
                    <a:pt x="3556" y="0"/>
                  </a:moveTo>
                  <a:lnTo>
                    <a:pt x="2883662" y="0"/>
                  </a:lnTo>
                  <a:lnTo>
                    <a:pt x="2887218" y="0"/>
                  </a:lnTo>
                  <a:lnTo>
                    <a:pt x="2887218" y="3556"/>
                  </a:lnTo>
                  <a:lnTo>
                    <a:pt x="2887218" y="363601"/>
                  </a:lnTo>
                  <a:lnTo>
                    <a:pt x="2887218" y="367157"/>
                  </a:lnTo>
                  <a:lnTo>
                    <a:pt x="2883662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683"/>
                  </a:lnTo>
                  <a:lnTo>
                    <a:pt x="7112" y="3683"/>
                  </a:lnTo>
                  <a:lnTo>
                    <a:pt x="7112" y="363728"/>
                  </a:lnTo>
                  <a:lnTo>
                    <a:pt x="3556" y="363728"/>
                  </a:lnTo>
                  <a:lnTo>
                    <a:pt x="3556" y="360172"/>
                  </a:lnTo>
                  <a:lnTo>
                    <a:pt x="2883662" y="360172"/>
                  </a:lnTo>
                  <a:lnTo>
                    <a:pt x="2883662" y="363728"/>
                  </a:lnTo>
                  <a:lnTo>
                    <a:pt x="2880106" y="363728"/>
                  </a:lnTo>
                  <a:lnTo>
                    <a:pt x="2880106" y="3556"/>
                  </a:lnTo>
                  <a:lnTo>
                    <a:pt x="2883662" y="3556"/>
                  </a:lnTo>
                  <a:lnTo>
                    <a:pt x="2883662" y="7112"/>
                  </a:lnTo>
                  <a:lnTo>
                    <a:pt x="3556" y="71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2943479" y="1863598"/>
              <a:ext cx="2887218" cy="367157"/>
            </a:xfrm>
            <a:custGeom>
              <a:avLst/>
              <a:gdLst/>
              <a:ahLst/>
              <a:cxnLst/>
              <a:rect r="r" b="b" t="t" l="l"/>
              <a:pathLst>
                <a:path h="367157" w="2887218">
                  <a:moveTo>
                    <a:pt x="3556" y="0"/>
                  </a:moveTo>
                  <a:lnTo>
                    <a:pt x="2883662" y="0"/>
                  </a:lnTo>
                  <a:lnTo>
                    <a:pt x="2887218" y="0"/>
                  </a:lnTo>
                  <a:lnTo>
                    <a:pt x="2887218" y="3556"/>
                  </a:lnTo>
                  <a:lnTo>
                    <a:pt x="2887218" y="363601"/>
                  </a:lnTo>
                  <a:lnTo>
                    <a:pt x="2887218" y="367157"/>
                  </a:lnTo>
                  <a:lnTo>
                    <a:pt x="2883662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683"/>
                  </a:lnTo>
                  <a:lnTo>
                    <a:pt x="7112" y="3683"/>
                  </a:lnTo>
                  <a:lnTo>
                    <a:pt x="7112" y="363728"/>
                  </a:lnTo>
                  <a:lnTo>
                    <a:pt x="3556" y="363728"/>
                  </a:lnTo>
                  <a:lnTo>
                    <a:pt x="3556" y="360172"/>
                  </a:lnTo>
                  <a:lnTo>
                    <a:pt x="2883662" y="360172"/>
                  </a:lnTo>
                  <a:lnTo>
                    <a:pt x="2883662" y="363728"/>
                  </a:lnTo>
                  <a:lnTo>
                    <a:pt x="2880106" y="363728"/>
                  </a:lnTo>
                  <a:lnTo>
                    <a:pt x="2880106" y="3556"/>
                  </a:lnTo>
                  <a:lnTo>
                    <a:pt x="2883662" y="3556"/>
                  </a:lnTo>
                  <a:lnTo>
                    <a:pt x="2883662" y="7112"/>
                  </a:lnTo>
                  <a:lnTo>
                    <a:pt x="3556" y="71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5823585" y="1863598"/>
              <a:ext cx="1087120" cy="367157"/>
            </a:xfrm>
            <a:custGeom>
              <a:avLst/>
              <a:gdLst/>
              <a:ahLst/>
              <a:cxnLst/>
              <a:rect r="r" b="b" t="t" l="l"/>
              <a:pathLst>
                <a:path h="367157" w="1087120">
                  <a:moveTo>
                    <a:pt x="3556" y="0"/>
                  </a:moveTo>
                  <a:lnTo>
                    <a:pt x="1083564" y="0"/>
                  </a:lnTo>
                  <a:lnTo>
                    <a:pt x="1087120" y="0"/>
                  </a:lnTo>
                  <a:lnTo>
                    <a:pt x="1087120" y="3556"/>
                  </a:lnTo>
                  <a:lnTo>
                    <a:pt x="1087120" y="363601"/>
                  </a:lnTo>
                  <a:lnTo>
                    <a:pt x="1087120" y="367157"/>
                  </a:lnTo>
                  <a:lnTo>
                    <a:pt x="1083564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683"/>
                  </a:lnTo>
                  <a:lnTo>
                    <a:pt x="7112" y="3683"/>
                  </a:lnTo>
                  <a:lnTo>
                    <a:pt x="7112" y="363728"/>
                  </a:lnTo>
                  <a:lnTo>
                    <a:pt x="3556" y="363728"/>
                  </a:lnTo>
                  <a:lnTo>
                    <a:pt x="3556" y="360172"/>
                  </a:lnTo>
                  <a:lnTo>
                    <a:pt x="1083564" y="360172"/>
                  </a:lnTo>
                  <a:lnTo>
                    <a:pt x="1083564" y="363728"/>
                  </a:lnTo>
                  <a:lnTo>
                    <a:pt x="1080008" y="363728"/>
                  </a:lnTo>
                  <a:lnTo>
                    <a:pt x="1080008" y="3556"/>
                  </a:lnTo>
                  <a:lnTo>
                    <a:pt x="1083564" y="3556"/>
                  </a:lnTo>
                  <a:lnTo>
                    <a:pt x="1083564" y="7112"/>
                  </a:lnTo>
                  <a:lnTo>
                    <a:pt x="3556" y="71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63500" y="2223516"/>
              <a:ext cx="2887218" cy="367157"/>
            </a:xfrm>
            <a:custGeom>
              <a:avLst/>
              <a:gdLst/>
              <a:ahLst/>
              <a:cxnLst/>
              <a:rect r="r" b="b" t="t" l="l"/>
              <a:pathLst>
                <a:path h="367157" w="2887218">
                  <a:moveTo>
                    <a:pt x="3556" y="0"/>
                  </a:moveTo>
                  <a:lnTo>
                    <a:pt x="2883662" y="0"/>
                  </a:lnTo>
                  <a:lnTo>
                    <a:pt x="2887218" y="0"/>
                  </a:lnTo>
                  <a:lnTo>
                    <a:pt x="2887218" y="3556"/>
                  </a:lnTo>
                  <a:lnTo>
                    <a:pt x="2887218" y="363601"/>
                  </a:lnTo>
                  <a:lnTo>
                    <a:pt x="2887218" y="367157"/>
                  </a:lnTo>
                  <a:lnTo>
                    <a:pt x="2883662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683"/>
                  </a:lnTo>
                  <a:lnTo>
                    <a:pt x="7112" y="3683"/>
                  </a:lnTo>
                  <a:lnTo>
                    <a:pt x="7112" y="363728"/>
                  </a:lnTo>
                  <a:lnTo>
                    <a:pt x="3556" y="363728"/>
                  </a:lnTo>
                  <a:lnTo>
                    <a:pt x="3556" y="360172"/>
                  </a:lnTo>
                  <a:lnTo>
                    <a:pt x="2883662" y="360172"/>
                  </a:lnTo>
                  <a:lnTo>
                    <a:pt x="2883662" y="363728"/>
                  </a:lnTo>
                  <a:lnTo>
                    <a:pt x="2880106" y="363728"/>
                  </a:lnTo>
                  <a:lnTo>
                    <a:pt x="2880106" y="3556"/>
                  </a:lnTo>
                  <a:lnTo>
                    <a:pt x="2883662" y="3556"/>
                  </a:lnTo>
                  <a:lnTo>
                    <a:pt x="2883662" y="7112"/>
                  </a:lnTo>
                  <a:lnTo>
                    <a:pt x="3556" y="71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2943479" y="2223516"/>
              <a:ext cx="2887218" cy="367157"/>
            </a:xfrm>
            <a:custGeom>
              <a:avLst/>
              <a:gdLst/>
              <a:ahLst/>
              <a:cxnLst/>
              <a:rect r="r" b="b" t="t" l="l"/>
              <a:pathLst>
                <a:path h="367157" w="2887218">
                  <a:moveTo>
                    <a:pt x="3556" y="0"/>
                  </a:moveTo>
                  <a:lnTo>
                    <a:pt x="2883662" y="0"/>
                  </a:lnTo>
                  <a:lnTo>
                    <a:pt x="2887218" y="0"/>
                  </a:lnTo>
                  <a:lnTo>
                    <a:pt x="2887218" y="3556"/>
                  </a:lnTo>
                  <a:lnTo>
                    <a:pt x="2887218" y="363601"/>
                  </a:lnTo>
                  <a:lnTo>
                    <a:pt x="2887218" y="367157"/>
                  </a:lnTo>
                  <a:lnTo>
                    <a:pt x="2883662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683"/>
                  </a:lnTo>
                  <a:lnTo>
                    <a:pt x="7112" y="3683"/>
                  </a:lnTo>
                  <a:lnTo>
                    <a:pt x="7112" y="363728"/>
                  </a:lnTo>
                  <a:lnTo>
                    <a:pt x="3556" y="363728"/>
                  </a:lnTo>
                  <a:lnTo>
                    <a:pt x="3556" y="360172"/>
                  </a:lnTo>
                  <a:lnTo>
                    <a:pt x="2883662" y="360172"/>
                  </a:lnTo>
                  <a:lnTo>
                    <a:pt x="2883662" y="363728"/>
                  </a:lnTo>
                  <a:lnTo>
                    <a:pt x="2880106" y="363728"/>
                  </a:lnTo>
                  <a:lnTo>
                    <a:pt x="2880106" y="3556"/>
                  </a:lnTo>
                  <a:lnTo>
                    <a:pt x="2883662" y="3556"/>
                  </a:lnTo>
                  <a:lnTo>
                    <a:pt x="2883662" y="7112"/>
                  </a:lnTo>
                  <a:lnTo>
                    <a:pt x="3556" y="71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5823585" y="2223516"/>
              <a:ext cx="1087120" cy="367157"/>
            </a:xfrm>
            <a:custGeom>
              <a:avLst/>
              <a:gdLst/>
              <a:ahLst/>
              <a:cxnLst/>
              <a:rect r="r" b="b" t="t" l="l"/>
              <a:pathLst>
                <a:path h="367157" w="1087120">
                  <a:moveTo>
                    <a:pt x="3556" y="0"/>
                  </a:moveTo>
                  <a:lnTo>
                    <a:pt x="1083564" y="0"/>
                  </a:lnTo>
                  <a:lnTo>
                    <a:pt x="1087120" y="0"/>
                  </a:lnTo>
                  <a:lnTo>
                    <a:pt x="1087120" y="3556"/>
                  </a:lnTo>
                  <a:lnTo>
                    <a:pt x="1087120" y="363601"/>
                  </a:lnTo>
                  <a:lnTo>
                    <a:pt x="1087120" y="367157"/>
                  </a:lnTo>
                  <a:lnTo>
                    <a:pt x="1083564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683"/>
                  </a:lnTo>
                  <a:lnTo>
                    <a:pt x="7112" y="3683"/>
                  </a:lnTo>
                  <a:lnTo>
                    <a:pt x="7112" y="363728"/>
                  </a:lnTo>
                  <a:lnTo>
                    <a:pt x="3556" y="363728"/>
                  </a:lnTo>
                  <a:lnTo>
                    <a:pt x="3556" y="360172"/>
                  </a:lnTo>
                  <a:lnTo>
                    <a:pt x="1083564" y="360172"/>
                  </a:lnTo>
                  <a:lnTo>
                    <a:pt x="1083564" y="363728"/>
                  </a:lnTo>
                  <a:lnTo>
                    <a:pt x="1080008" y="363728"/>
                  </a:lnTo>
                  <a:lnTo>
                    <a:pt x="1080008" y="3556"/>
                  </a:lnTo>
                  <a:lnTo>
                    <a:pt x="1083564" y="3556"/>
                  </a:lnTo>
                  <a:lnTo>
                    <a:pt x="1083564" y="7112"/>
                  </a:lnTo>
                  <a:lnTo>
                    <a:pt x="3556" y="711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63500" y="2583561"/>
              <a:ext cx="2887218" cy="367157"/>
            </a:xfrm>
            <a:custGeom>
              <a:avLst/>
              <a:gdLst/>
              <a:ahLst/>
              <a:cxnLst/>
              <a:rect r="r" b="b" t="t" l="l"/>
              <a:pathLst>
                <a:path h="367157" w="2887218">
                  <a:moveTo>
                    <a:pt x="3556" y="0"/>
                  </a:moveTo>
                  <a:lnTo>
                    <a:pt x="2883662" y="0"/>
                  </a:lnTo>
                  <a:lnTo>
                    <a:pt x="2887218" y="0"/>
                  </a:lnTo>
                  <a:lnTo>
                    <a:pt x="2887218" y="3556"/>
                  </a:lnTo>
                  <a:lnTo>
                    <a:pt x="2887218" y="363601"/>
                  </a:lnTo>
                  <a:lnTo>
                    <a:pt x="2887218" y="367157"/>
                  </a:lnTo>
                  <a:lnTo>
                    <a:pt x="2883662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683"/>
                  </a:lnTo>
                  <a:lnTo>
                    <a:pt x="7112" y="3683"/>
                  </a:lnTo>
                  <a:lnTo>
                    <a:pt x="7112" y="363728"/>
                  </a:lnTo>
                  <a:lnTo>
                    <a:pt x="3556" y="363728"/>
                  </a:lnTo>
                  <a:lnTo>
                    <a:pt x="3556" y="360172"/>
                  </a:lnTo>
                  <a:lnTo>
                    <a:pt x="2883662" y="360172"/>
                  </a:lnTo>
                  <a:lnTo>
                    <a:pt x="2883662" y="363728"/>
                  </a:lnTo>
                  <a:lnTo>
                    <a:pt x="2880106" y="363728"/>
                  </a:lnTo>
                  <a:lnTo>
                    <a:pt x="2880106" y="3556"/>
                  </a:lnTo>
                  <a:lnTo>
                    <a:pt x="2883662" y="3556"/>
                  </a:lnTo>
                  <a:lnTo>
                    <a:pt x="2883662" y="7239"/>
                  </a:lnTo>
                  <a:lnTo>
                    <a:pt x="3556" y="723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2943479" y="2583561"/>
              <a:ext cx="2887218" cy="367157"/>
            </a:xfrm>
            <a:custGeom>
              <a:avLst/>
              <a:gdLst/>
              <a:ahLst/>
              <a:cxnLst/>
              <a:rect r="r" b="b" t="t" l="l"/>
              <a:pathLst>
                <a:path h="367157" w="2887218">
                  <a:moveTo>
                    <a:pt x="3556" y="0"/>
                  </a:moveTo>
                  <a:lnTo>
                    <a:pt x="2883662" y="0"/>
                  </a:lnTo>
                  <a:lnTo>
                    <a:pt x="2887218" y="0"/>
                  </a:lnTo>
                  <a:lnTo>
                    <a:pt x="2887218" y="3556"/>
                  </a:lnTo>
                  <a:lnTo>
                    <a:pt x="2887218" y="363601"/>
                  </a:lnTo>
                  <a:lnTo>
                    <a:pt x="2887218" y="367157"/>
                  </a:lnTo>
                  <a:lnTo>
                    <a:pt x="2883662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683"/>
                  </a:lnTo>
                  <a:lnTo>
                    <a:pt x="7112" y="3683"/>
                  </a:lnTo>
                  <a:lnTo>
                    <a:pt x="7112" y="363728"/>
                  </a:lnTo>
                  <a:lnTo>
                    <a:pt x="3556" y="363728"/>
                  </a:lnTo>
                  <a:lnTo>
                    <a:pt x="3556" y="360172"/>
                  </a:lnTo>
                  <a:lnTo>
                    <a:pt x="2883662" y="360172"/>
                  </a:lnTo>
                  <a:lnTo>
                    <a:pt x="2883662" y="363728"/>
                  </a:lnTo>
                  <a:lnTo>
                    <a:pt x="2880106" y="363728"/>
                  </a:lnTo>
                  <a:lnTo>
                    <a:pt x="2880106" y="3556"/>
                  </a:lnTo>
                  <a:lnTo>
                    <a:pt x="2883662" y="3556"/>
                  </a:lnTo>
                  <a:lnTo>
                    <a:pt x="2883662" y="7239"/>
                  </a:lnTo>
                  <a:lnTo>
                    <a:pt x="3556" y="723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5823585" y="2583561"/>
              <a:ext cx="1087120" cy="367157"/>
            </a:xfrm>
            <a:custGeom>
              <a:avLst/>
              <a:gdLst/>
              <a:ahLst/>
              <a:cxnLst/>
              <a:rect r="r" b="b" t="t" l="l"/>
              <a:pathLst>
                <a:path h="367157" w="1087120">
                  <a:moveTo>
                    <a:pt x="3556" y="0"/>
                  </a:moveTo>
                  <a:lnTo>
                    <a:pt x="1083564" y="0"/>
                  </a:lnTo>
                  <a:lnTo>
                    <a:pt x="1087120" y="0"/>
                  </a:lnTo>
                  <a:lnTo>
                    <a:pt x="1087120" y="3556"/>
                  </a:lnTo>
                  <a:lnTo>
                    <a:pt x="1087120" y="363601"/>
                  </a:lnTo>
                  <a:lnTo>
                    <a:pt x="1087120" y="367157"/>
                  </a:lnTo>
                  <a:lnTo>
                    <a:pt x="1083564" y="367157"/>
                  </a:lnTo>
                  <a:lnTo>
                    <a:pt x="3556" y="367157"/>
                  </a:lnTo>
                  <a:lnTo>
                    <a:pt x="0" y="367157"/>
                  </a:lnTo>
                  <a:lnTo>
                    <a:pt x="0" y="363601"/>
                  </a:lnTo>
                  <a:lnTo>
                    <a:pt x="0" y="3556"/>
                  </a:lnTo>
                  <a:lnTo>
                    <a:pt x="0" y="0"/>
                  </a:lnTo>
                  <a:lnTo>
                    <a:pt x="3556" y="0"/>
                  </a:lnTo>
                  <a:moveTo>
                    <a:pt x="3556" y="7239"/>
                  </a:moveTo>
                  <a:lnTo>
                    <a:pt x="3556" y="3683"/>
                  </a:lnTo>
                  <a:lnTo>
                    <a:pt x="7112" y="3683"/>
                  </a:lnTo>
                  <a:lnTo>
                    <a:pt x="7112" y="363728"/>
                  </a:lnTo>
                  <a:lnTo>
                    <a:pt x="3556" y="363728"/>
                  </a:lnTo>
                  <a:lnTo>
                    <a:pt x="3556" y="360172"/>
                  </a:lnTo>
                  <a:lnTo>
                    <a:pt x="1083564" y="360172"/>
                  </a:lnTo>
                  <a:lnTo>
                    <a:pt x="1083564" y="363728"/>
                  </a:lnTo>
                  <a:lnTo>
                    <a:pt x="1080008" y="363728"/>
                  </a:lnTo>
                  <a:lnTo>
                    <a:pt x="1080008" y="3556"/>
                  </a:lnTo>
                  <a:lnTo>
                    <a:pt x="1083564" y="3556"/>
                  </a:lnTo>
                  <a:lnTo>
                    <a:pt x="1083564" y="7239"/>
                  </a:lnTo>
                  <a:lnTo>
                    <a:pt x="3556" y="723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8230549" y="2625618"/>
            <a:ext cx="1210368" cy="461358"/>
            <a:chOff x="0" y="0"/>
            <a:chExt cx="318780" cy="12151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318780" cy="121510"/>
            </a:xfrm>
            <a:custGeom>
              <a:avLst/>
              <a:gdLst/>
              <a:ahLst/>
              <a:cxnLst/>
              <a:rect r="r" b="b" t="t" l="l"/>
              <a:pathLst>
                <a:path h="121510" w="318780">
                  <a:moveTo>
                    <a:pt x="0" y="0"/>
                  </a:moveTo>
                  <a:lnTo>
                    <a:pt x="318780" y="0"/>
                  </a:lnTo>
                  <a:lnTo>
                    <a:pt x="318780" y="121510"/>
                  </a:lnTo>
                  <a:lnTo>
                    <a:pt x="0" y="121510"/>
                  </a:lnTo>
                  <a:close/>
                </a:path>
              </a:pathLst>
            </a:custGeom>
            <a:solidFill>
              <a:srgbClr val="7E01FC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28575"/>
              <a:ext cx="318780" cy="1500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3704413" y="2625618"/>
            <a:ext cx="1592968" cy="461358"/>
            <a:chOff x="0" y="0"/>
            <a:chExt cx="419547" cy="12151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419547" cy="121510"/>
            </a:xfrm>
            <a:custGeom>
              <a:avLst/>
              <a:gdLst/>
              <a:ahLst/>
              <a:cxnLst/>
              <a:rect r="r" b="b" t="t" l="l"/>
              <a:pathLst>
                <a:path h="121510" w="419547">
                  <a:moveTo>
                    <a:pt x="0" y="0"/>
                  </a:moveTo>
                  <a:lnTo>
                    <a:pt x="419547" y="0"/>
                  </a:lnTo>
                  <a:lnTo>
                    <a:pt x="419547" y="121510"/>
                  </a:lnTo>
                  <a:lnTo>
                    <a:pt x="0" y="121510"/>
                  </a:lnTo>
                  <a:close/>
                </a:path>
              </a:pathLst>
            </a:custGeom>
            <a:solidFill>
              <a:srgbClr val="7E01FC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28575"/>
              <a:ext cx="419547" cy="1500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2754295" y="2597043"/>
            <a:ext cx="1101889" cy="461358"/>
            <a:chOff x="0" y="0"/>
            <a:chExt cx="290209" cy="12151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90209" cy="121510"/>
            </a:xfrm>
            <a:custGeom>
              <a:avLst/>
              <a:gdLst/>
              <a:ahLst/>
              <a:cxnLst/>
              <a:rect r="r" b="b" t="t" l="l"/>
              <a:pathLst>
                <a:path h="121510" w="290209">
                  <a:moveTo>
                    <a:pt x="0" y="0"/>
                  </a:moveTo>
                  <a:lnTo>
                    <a:pt x="290209" y="0"/>
                  </a:lnTo>
                  <a:lnTo>
                    <a:pt x="290209" y="121510"/>
                  </a:lnTo>
                  <a:lnTo>
                    <a:pt x="0" y="121510"/>
                  </a:lnTo>
                  <a:close/>
                </a:path>
              </a:pathLst>
            </a:custGeom>
            <a:solidFill>
              <a:srgbClr val="7E01FC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28575"/>
              <a:ext cx="290209" cy="1500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sp>
        <p:nvSpPr>
          <p:cNvPr name="TextBox 38" id="38"/>
          <p:cNvSpPr txBox="true"/>
          <p:nvPr/>
        </p:nvSpPr>
        <p:spPr>
          <a:xfrm rot="0">
            <a:off x="2855527" y="2577993"/>
            <a:ext cx="799266" cy="567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72"/>
              </a:lnSpc>
            </a:pPr>
            <a:r>
              <a:rPr lang="en-US" b="true" sz="2265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Étape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8354499" y="2597043"/>
            <a:ext cx="962468" cy="567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72"/>
              </a:lnSpc>
            </a:pPr>
            <a:r>
              <a:rPr lang="en-US" b="true" sz="2265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Détails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3775156" y="2597043"/>
            <a:ext cx="1451481" cy="567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72"/>
              </a:lnSpc>
            </a:pPr>
            <a:r>
              <a:rPr lang="en-US" b="true" sz="2265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Prix (EUR)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2754295" y="3039682"/>
            <a:ext cx="2482673" cy="68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2077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Étude &amp; Planification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2754295" y="3719542"/>
            <a:ext cx="2691739" cy="68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2077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Préparation du Terrain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2754295" y="4399401"/>
            <a:ext cx="2452529" cy="68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2077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Installation Structure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2754295" y="5079026"/>
            <a:ext cx="1884001" cy="68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2077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Raccordements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2754295" y="5758885"/>
            <a:ext cx="1001731" cy="68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2077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Finitions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2754295" y="6438493"/>
            <a:ext cx="4157069" cy="68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2077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Service Client &amp; Accompagnement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2754295" y="7118352"/>
            <a:ext cx="2512260" cy="68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2077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Frais de coordination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8192449" y="3039682"/>
            <a:ext cx="4740939" cy="68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2077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Analyse du terrain, conception du projet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8192449" y="3719542"/>
            <a:ext cx="3169870" cy="68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2077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Terrassement, nivellement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8192449" y="4399401"/>
            <a:ext cx="3798129" cy="68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2077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Pose des parois semi-enterrées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8192449" y="5079026"/>
            <a:ext cx="2496936" cy="68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2077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Électricité, plomberie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8192449" y="5758885"/>
            <a:ext cx="2900804" cy="68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2077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Revêtements, margelles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8192449" y="6438493"/>
            <a:ext cx="2676937" cy="68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2077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Suivi de chantier, SAV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8192449" y="7118352"/>
            <a:ext cx="4112950" cy="68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2077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Pilotage, coordination des équipes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3630603" y="3039682"/>
            <a:ext cx="673204" cy="68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2077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1 200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3630603" y="3719542"/>
            <a:ext cx="673204" cy="68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2077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2 800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3630603" y="4399401"/>
            <a:ext cx="673204" cy="68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2077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6 500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3630603" y="5079026"/>
            <a:ext cx="673204" cy="68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2077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1 800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13630603" y="5758885"/>
            <a:ext cx="673204" cy="68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2077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2 200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13630603" y="6438493"/>
            <a:ext cx="448797" cy="68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2077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850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3630603" y="7118352"/>
            <a:ext cx="448797" cy="68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2"/>
              </a:lnSpc>
            </a:pPr>
            <a:r>
              <a:rPr lang="en-US" sz="2077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950</a:t>
            </a:r>
          </a:p>
        </p:txBody>
      </p:sp>
      <p:grpSp>
        <p:nvGrpSpPr>
          <p:cNvPr name="Group 62" id="62"/>
          <p:cNvGrpSpPr/>
          <p:nvPr/>
        </p:nvGrpSpPr>
        <p:grpSpPr>
          <a:xfrm rot="0">
            <a:off x="7343760" y="8421757"/>
            <a:ext cx="3600479" cy="557370"/>
            <a:chOff x="0" y="0"/>
            <a:chExt cx="948274" cy="146797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948274" cy="146797"/>
            </a:xfrm>
            <a:custGeom>
              <a:avLst/>
              <a:gdLst/>
              <a:ahLst/>
              <a:cxnLst/>
              <a:rect r="r" b="b" t="t" l="l"/>
              <a:pathLst>
                <a:path h="146797" w="948274">
                  <a:moveTo>
                    <a:pt x="0" y="0"/>
                  </a:moveTo>
                  <a:lnTo>
                    <a:pt x="948274" y="0"/>
                  </a:lnTo>
                  <a:lnTo>
                    <a:pt x="948274" y="146797"/>
                  </a:lnTo>
                  <a:lnTo>
                    <a:pt x="0" y="14679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4" id="64"/>
            <p:cNvSpPr txBox="true"/>
            <p:nvPr/>
          </p:nvSpPr>
          <p:spPr>
            <a:xfrm>
              <a:off x="0" y="-28575"/>
              <a:ext cx="948274" cy="1753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sp>
        <p:nvSpPr>
          <p:cNvPr name="TextBox 65" id="65"/>
          <p:cNvSpPr txBox="true"/>
          <p:nvPr/>
        </p:nvSpPr>
        <p:spPr>
          <a:xfrm rot="0">
            <a:off x="7726338" y="8483272"/>
            <a:ext cx="2835325" cy="396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true">
                <a:solidFill>
                  <a:srgbClr val="7E01F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TOTAL HT : 17 900€</a:t>
            </a:r>
          </a:p>
        </p:txBody>
      </p:sp>
      <p:grpSp>
        <p:nvGrpSpPr>
          <p:cNvPr name="Group 66" id="66"/>
          <p:cNvGrpSpPr/>
          <p:nvPr/>
        </p:nvGrpSpPr>
        <p:grpSpPr>
          <a:xfrm rot="0">
            <a:off x="7343760" y="9179152"/>
            <a:ext cx="3600479" cy="557370"/>
            <a:chOff x="0" y="0"/>
            <a:chExt cx="948274" cy="146797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948274" cy="146797"/>
            </a:xfrm>
            <a:custGeom>
              <a:avLst/>
              <a:gdLst/>
              <a:ahLst/>
              <a:cxnLst/>
              <a:rect r="r" b="b" t="t" l="l"/>
              <a:pathLst>
                <a:path h="146797" w="948274">
                  <a:moveTo>
                    <a:pt x="0" y="0"/>
                  </a:moveTo>
                  <a:lnTo>
                    <a:pt x="948274" y="0"/>
                  </a:lnTo>
                  <a:lnTo>
                    <a:pt x="948274" y="146797"/>
                  </a:lnTo>
                  <a:lnTo>
                    <a:pt x="0" y="146797"/>
                  </a:lnTo>
                  <a:close/>
                </a:path>
              </a:pathLst>
            </a:custGeom>
            <a:solidFill>
              <a:srgbClr val="7E01FC"/>
            </a:solidFill>
          </p:spPr>
        </p:sp>
        <p:sp>
          <p:nvSpPr>
            <p:cNvPr name="TextBox 68" id="68"/>
            <p:cNvSpPr txBox="true"/>
            <p:nvPr/>
          </p:nvSpPr>
          <p:spPr>
            <a:xfrm>
              <a:off x="0" y="-28575"/>
              <a:ext cx="948274" cy="1753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sp>
        <p:nvSpPr>
          <p:cNvPr name="TextBox 69" id="69"/>
          <p:cNvSpPr txBox="true"/>
          <p:nvPr/>
        </p:nvSpPr>
        <p:spPr>
          <a:xfrm rot="0">
            <a:off x="7657579" y="9240667"/>
            <a:ext cx="2972842" cy="396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TOTAL TTC : 21 480€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8172323" y="1977404"/>
            <a:ext cx="1943354" cy="0"/>
          </a:xfrm>
          <a:prstGeom prst="line">
            <a:avLst/>
          </a:prstGeom>
          <a:ln cap="flat" w="95250">
            <a:solidFill>
              <a:srgbClr val="7E01FC"/>
            </a:solidFill>
            <a:prstDash val="solid"/>
            <a:headEnd type="none" len="sm" w="sm"/>
            <a:tailEnd type="none" len="sm" w="sm"/>
          </a:ln>
        </p:spPr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2901716" y="4158064"/>
            <a:ext cx="3473153" cy="2174632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0">
            <a:off x="8106123" y="4158064"/>
            <a:ext cx="2075755" cy="2025860"/>
          </a:xfrm>
          <a:custGeom>
            <a:avLst/>
            <a:gdLst/>
            <a:ahLst/>
            <a:cxnLst/>
            <a:rect r="r" b="b" t="t" l="l"/>
            <a:pathLst>
              <a:path h="2025860" w="2075755">
                <a:moveTo>
                  <a:pt x="0" y="0"/>
                </a:moveTo>
                <a:lnTo>
                  <a:pt x="2075754" y="0"/>
                </a:lnTo>
                <a:lnTo>
                  <a:pt x="2075754" y="2025860"/>
                </a:lnTo>
                <a:lnTo>
                  <a:pt x="0" y="20258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2048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562392" y="4158064"/>
            <a:ext cx="2174632" cy="2174632"/>
          </a:xfrm>
          <a:custGeom>
            <a:avLst/>
            <a:gdLst/>
            <a:ahLst/>
            <a:cxnLst/>
            <a:rect r="r" b="b" t="t" l="l"/>
            <a:pathLst>
              <a:path h="2174632" w="2174632">
                <a:moveTo>
                  <a:pt x="0" y="0"/>
                </a:moveTo>
                <a:lnTo>
                  <a:pt x="2174632" y="0"/>
                </a:lnTo>
                <a:lnTo>
                  <a:pt x="2174632" y="2174632"/>
                </a:lnTo>
                <a:lnTo>
                  <a:pt x="0" y="21746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293011" y="614694"/>
            <a:ext cx="5701978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NOS GARANTIES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2838053" y="6869869"/>
            <a:ext cx="3600479" cy="557370"/>
            <a:chOff x="0" y="0"/>
            <a:chExt cx="948274" cy="1467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48274" cy="146797"/>
            </a:xfrm>
            <a:custGeom>
              <a:avLst/>
              <a:gdLst/>
              <a:ahLst/>
              <a:cxnLst/>
              <a:rect r="r" b="b" t="t" l="l"/>
              <a:pathLst>
                <a:path h="146797" w="948274">
                  <a:moveTo>
                    <a:pt x="0" y="0"/>
                  </a:moveTo>
                  <a:lnTo>
                    <a:pt x="948274" y="0"/>
                  </a:lnTo>
                  <a:lnTo>
                    <a:pt x="948274" y="146797"/>
                  </a:lnTo>
                  <a:lnTo>
                    <a:pt x="0" y="146797"/>
                  </a:lnTo>
                  <a:close/>
                </a:path>
              </a:pathLst>
            </a:custGeom>
            <a:solidFill>
              <a:srgbClr val="7E01FC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948274" cy="1753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138663" y="6951386"/>
            <a:ext cx="2999259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GARANTIE DÉCENNALE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7344114" y="6869869"/>
            <a:ext cx="3600479" cy="557370"/>
            <a:chOff x="0" y="0"/>
            <a:chExt cx="948274" cy="14679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48274" cy="146797"/>
            </a:xfrm>
            <a:custGeom>
              <a:avLst/>
              <a:gdLst/>
              <a:ahLst/>
              <a:cxnLst/>
              <a:rect r="r" b="b" t="t" l="l"/>
              <a:pathLst>
                <a:path h="146797" w="948274">
                  <a:moveTo>
                    <a:pt x="0" y="0"/>
                  </a:moveTo>
                  <a:lnTo>
                    <a:pt x="948274" y="0"/>
                  </a:lnTo>
                  <a:lnTo>
                    <a:pt x="948274" y="146797"/>
                  </a:lnTo>
                  <a:lnTo>
                    <a:pt x="0" y="146797"/>
                  </a:lnTo>
                  <a:close/>
                </a:path>
              </a:pathLst>
            </a:custGeom>
            <a:solidFill>
              <a:srgbClr val="7E01FC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948274" cy="1753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7989691" y="6951386"/>
            <a:ext cx="2472333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TRAVAUX ASSURÉS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1849468" y="6869869"/>
            <a:ext cx="3600479" cy="557370"/>
            <a:chOff x="0" y="0"/>
            <a:chExt cx="948274" cy="14679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48274" cy="146797"/>
            </a:xfrm>
            <a:custGeom>
              <a:avLst/>
              <a:gdLst/>
              <a:ahLst/>
              <a:cxnLst/>
              <a:rect r="r" b="b" t="t" l="l"/>
              <a:pathLst>
                <a:path h="146797" w="948274">
                  <a:moveTo>
                    <a:pt x="0" y="0"/>
                  </a:moveTo>
                  <a:lnTo>
                    <a:pt x="948274" y="0"/>
                  </a:lnTo>
                  <a:lnTo>
                    <a:pt x="948274" y="146797"/>
                  </a:lnTo>
                  <a:lnTo>
                    <a:pt x="0" y="146797"/>
                  </a:lnTo>
                  <a:close/>
                </a:path>
              </a:pathLst>
            </a:custGeom>
            <a:solidFill>
              <a:srgbClr val="7E01FC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948274" cy="1753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2196959" y="6951386"/>
            <a:ext cx="2905497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MATERIAUX CERTIFIÉS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8172323" y="1977404"/>
            <a:ext cx="1943354" cy="0"/>
          </a:xfrm>
          <a:prstGeom prst="line">
            <a:avLst/>
          </a:prstGeom>
          <a:ln cap="flat" w="95250">
            <a:solidFill>
              <a:srgbClr val="7E01F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645976" y="3009112"/>
            <a:ext cx="5423647" cy="3586386"/>
          </a:xfrm>
          <a:custGeom>
            <a:avLst/>
            <a:gdLst/>
            <a:ahLst/>
            <a:cxnLst/>
            <a:rect r="r" b="b" t="t" l="l"/>
            <a:pathLst>
              <a:path h="3586386" w="5423647">
                <a:moveTo>
                  <a:pt x="0" y="0"/>
                </a:moveTo>
                <a:lnTo>
                  <a:pt x="5423647" y="0"/>
                </a:lnTo>
                <a:lnTo>
                  <a:pt x="5423647" y="3586387"/>
                </a:lnTo>
                <a:lnTo>
                  <a:pt x="0" y="35863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432780" y="3009112"/>
            <a:ext cx="5423647" cy="3586386"/>
          </a:xfrm>
          <a:custGeom>
            <a:avLst/>
            <a:gdLst/>
            <a:ahLst/>
            <a:cxnLst/>
            <a:rect r="r" b="b" t="t" l="l"/>
            <a:pathLst>
              <a:path h="3586386" w="5423647">
                <a:moveTo>
                  <a:pt x="0" y="0"/>
                </a:moveTo>
                <a:lnTo>
                  <a:pt x="5423647" y="0"/>
                </a:lnTo>
                <a:lnTo>
                  <a:pt x="5423647" y="3586387"/>
                </a:lnTo>
                <a:lnTo>
                  <a:pt x="0" y="3586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6238" r="0" b="-6238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218377" y="3009112"/>
            <a:ext cx="5423647" cy="3586386"/>
          </a:xfrm>
          <a:custGeom>
            <a:avLst/>
            <a:gdLst/>
            <a:ahLst/>
            <a:cxnLst/>
            <a:rect r="r" b="b" t="t" l="l"/>
            <a:pathLst>
              <a:path h="3586386" w="5423647">
                <a:moveTo>
                  <a:pt x="0" y="0"/>
                </a:moveTo>
                <a:lnTo>
                  <a:pt x="5423647" y="0"/>
                </a:lnTo>
                <a:lnTo>
                  <a:pt x="5423647" y="3586387"/>
                </a:lnTo>
                <a:lnTo>
                  <a:pt x="0" y="35863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6153" r="0" b="-6153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696582" y="6947924"/>
            <a:ext cx="3322435" cy="648459"/>
            <a:chOff x="0" y="0"/>
            <a:chExt cx="916948" cy="17896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16948" cy="178966"/>
            </a:xfrm>
            <a:custGeom>
              <a:avLst/>
              <a:gdLst/>
              <a:ahLst/>
              <a:cxnLst/>
              <a:rect r="r" b="b" t="t" l="l"/>
              <a:pathLst>
                <a:path h="178966" w="916948">
                  <a:moveTo>
                    <a:pt x="89483" y="0"/>
                  </a:moveTo>
                  <a:lnTo>
                    <a:pt x="827465" y="0"/>
                  </a:lnTo>
                  <a:cubicBezTo>
                    <a:pt x="851198" y="0"/>
                    <a:pt x="873958" y="9428"/>
                    <a:pt x="890739" y="26209"/>
                  </a:cubicBezTo>
                  <a:cubicBezTo>
                    <a:pt x="907521" y="42990"/>
                    <a:pt x="916948" y="65751"/>
                    <a:pt x="916948" y="89483"/>
                  </a:cubicBezTo>
                  <a:lnTo>
                    <a:pt x="916948" y="89483"/>
                  </a:lnTo>
                  <a:cubicBezTo>
                    <a:pt x="916948" y="113216"/>
                    <a:pt x="907521" y="135976"/>
                    <a:pt x="890739" y="152757"/>
                  </a:cubicBezTo>
                  <a:cubicBezTo>
                    <a:pt x="873958" y="169539"/>
                    <a:pt x="851198" y="178966"/>
                    <a:pt x="827465" y="178966"/>
                  </a:cubicBezTo>
                  <a:lnTo>
                    <a:pt x="89483" y="178966"/>
                  </a:lnTo>
                  <a:cubicBezTo>
                    <a:pt x="65751" y="178966"/>
                    <a:pt x="42990" y="169539"/>
                    <a:pt x="26209" y="152757"/>
                  </a:cubicBezTo>
                  <a:cubicBezTo>
                    <a:pt x="9428" y="135976"/>
                    <a:pt x="0" y="113216"/>
                    <a:pt x="0" y="89483"/>
                  </a:cubicBezTo>
                  <a:lnTo>
                    <a:pt x="0" y="89483"/>
                  </a:lnTo>
                  <a:cubicBezTo>
                    <a:pt x="0" y="65751"/>
                    <a:pt x="9428" y="42990"/>
                    <a:pt x="26209" y="26209"/>
                  </a:cubicBezTo>
                  <a:cubicBezTo>
                    <a:pt x="42990" y="9428"/>
                    <a:pt x="65751" y="0"/>
                    <a:pt x="89483" y="0"/>
                  </a:cubicBezTo>
                  <a:close/>
                </a:path>
              </a:pathLst>
            </a:custGeom>
            <a:solidFill>
              <a:srgbClr val="7E01FC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916948" cy="2075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2382289" y="7117845"/>
            <a:ext cx="1951022" cy="308616"/>
          </a:xfrm>
          <a:custGeom>
            <a:avLst/>
            <a:gdLst/>
            <a:ahLst/>
            <a:cxnLst/>
            <a:rect r="r" b="b" t="t" l="l"/>
            <a:pathLst>
              <a:path h="308616" w="1951022">
                <a:moveTo>
                  <a:pt x="0" y="0"/>
                </a:moveTo>
                <a:lnTo>
                  <a:pt x="1951022" y="0"/>
                </a:lnTo>
                <a:lnTo>
                  <a:pt x="1951022" y="308616"/>
                </a:lnTo>
                <a:lnTo>
                  <a:pt x="0" y="3086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609380" y="614694"/>
            <a:ext cx="11069241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ILS NOUS ONT FAIT CONFIANCE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7483962" y="6947924"/>
            <a:ext cx="3322435" cy="648459"/>
            <a:chOff x="0" y="0"/>
            <a:chExt cx="916948" cy="17896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16948" cy="178966"/>
            </a:xfrm>
            <a:custGeom>
              <a:avLst/>
              <a:gdLst/>
              <a:ahLst/>
              <a:cxnLst/>
              <a:rect r="r" b="b" t="t" l="l"/>
              <a:pathLst>
                <a:path h="178966" w="916948">
                  <a:moveTo>
                    <a:pt x="89483" y="0"/>
                  </a:moveTo>
                  <a:lnTo>
                    <a:pt x="827465" y="0"/>
                  </a:lnTo>
                  <a:cubicBezTo>
                    <a:pt x="851198" y="0"/>
                    <a:pt x="873958" y="9428"/>
                    <a:pt x="890739" y="26209"/>
                  </a:cubicBezTo>
                  <a:cubicBezTo>
                    <a:pt x="907521" y="42990"/>
                    <a:pt x="916948" y="65751"/>
                    <a:pt x="916948" y="89483"/>
                  </a:cubicBezTo>
                  <a:lnTo>
                    <a:pt x="916948" y="89483"/>
                  </a:lnTo>
                  <a:cubicBezTo>
                    <a:pt x="916948" y="113216"/>
                    <a:pt x="907521" y="135976"/>
                    <a:pt x="890739" y="152757"/>
                  </a:cubicBezTo>
                  <a:cubicBezTo>
                    <a:pt x="873958" y="169539"/>
                    <a:pt x="851198" y="178966"/>
                    <a:pt x="827465" y="178966"/>
                  </a:cubicBezTo>
                  <a:lnTo>
                    <a:pt x="89483" y="178966"/>
                  </a:lnTo>
                  <a:cubicBezTo>
                    <a:pt x="65751" y="178966"/>
                    <a:pt x="42990" y="169539"/>
                    <a:pt x="26209" y="152757"/>
                  </a:cubicBezTo>
                  <a:cubicBezTo>
                    <a:pt x="9428" y="135976"/>
                    <a:pt x="0" y="113216"/>
                    <a:pt x="0" y="89483"/>
                  </a:cubicBezTo>
                  <a:lnTo>
                    <a:pt x="0" y="89483"/>
                  </a:lnTo>
                  <a:cubicBezTo>
                    <a:pt x="0" y="65751"/>
                    <a:pt x="9428" y="42990"/>
                    <a:pt x="26209" y="26209"/>
                  </a:cubicBezTo>
                  <a:cubicBezTo>
                    <a:pt x="42990" y="9428"/>
                    <a:pt x="65751" y="0"/>
                    <a:pt x="89483" y="0"/>
                  </a:cubicBezTo>
                  <a:close/>
                </a:path>
              </a:pathLst>
            </a:custGeom>
            <a:solidFill>
              <a:srgbClr val="7E01FC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916948" cy="2075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3268983" y="6947924"/>
            <a:ext cx="3322435" cy="648459"/>
            <a:chOff x="0" y="0"/>
            <a:chExt cx="916948" cy="17896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16948" cy="178966"/>
            </a:xfrm>
            <a:custGeom>
              <a:avLst/>
              <a:gdLst/>
              <a:ahLst/>
              <a:cxnLst/>
              <a:rect r="r" b="b" t="t" l="l"/>
              <a:pathLst>
                <a:path h="178966" w="916948">
                  <a:moveTo>
                    <a:pt x="89483" y="0"/>
                  </a:moveTo>
                  <a:lnTo>
                    <a:pt x="827465" y="0"/>
                  </a:lnTo>
                  <a:cubicBezTo>
                    <a:pt x="851198" y="0"/>
                    <a:pt x="873958" y="9428"/>
                    <a:pt x="890739" y="26209"/>
                  </a:cubicBezTo>
                  <a:cubicBezTo>
                    <a:pt x="907521" y="42990"/>
                    <a:pt x="916948" y="65751"/>
                    <a:pt x="916948" y="89483"/>
                  </a:cubicBezTo>
                  <a:lnTo>
                    <a:pt x="916948" y="89483"/>
                  </a:lnTo>
                  <a:cubicBezTo>
                    <a:pt x="916948" y="113216"/>
                    <a:pt x="907521" y="135976"/>
                    <a:pt x="890739" y="152757"/>
                  </a:cubicBezTo>
                  <a:cubicBezTo>
                    <a:pt x="873958" y="169539"/>
                    <a:pt x="851198" y="178966"/>
                    <a:pt x="827465" y="178966"/>
                  </a:cubicBezTo>
                  <a:lnTo>
                    <a:pt x="89483" y="178966"/>
                  </a:lnTo>
                  <a:cubicBezTo>
                    <a:pt x="65751" y="178966"/>
                    <a:pt x="42990" y="169539"/>
                    <a:pt x="26209" y="152757"/>
                  </a:cubicBezTo>
                  <a:cubicBezTo>
                    <a:pt x="9428" y="135976"/>
                    <a:pt x="0" y="113216"/>
                    <a:pt x="0" y="89483"/>
                  </a:cubicBezTo>
                  <a:lnTo>
                    <a:pt x="0" y="89483"/>
                  </a:lnTo>
                  <a:cubicBezTo>
                    <a:pt x="0" y="65751"/>
                    <a:pt x="9428" y="42990"/>
                    <a:pt x="26209" y="26209"/>
                  </a:cubicBezTo>
                  <a:cubicBezTo>
                    <a:pt x="42990" y="9428"/>
                    <a:pt x="65751" y="0"/>
                    <a:pt x="89483" y="0"/>
                  </a:cubicBezTo>
                  <a:close/>
                </a:path>
              </a:pathLst>
            </a:custGeom>
            <a:solidFill>
              <a:srgbClr val="7E01F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916948" cy="2075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8172323" y="7117845"/>
            <a:ext cx="1951022" cy="308616"/>
          </a:xfrm>
          <a:custGeom>
            <a:avLst/>
            <a:gdLst/>
            <a:ahLst/>
            <a:cxnLst/>
            <a:rect r="r" b="b" t="t" l="l"/>
            <a:pathLst>
              <a:path h="308616" w="1951022">
                <a:moveTo>
                  <a:pt x="0" y="0"/>
                </a:moveTo>
                <a:lnTo>
                  <a:pt x="1951022" y="0"/>
                </a:lnTo>
                <a:lnTo>
                  <a:pt x="1951022" y="308616"/>
                </a:lnTo>
                <a:lnTo>
                  <a:pt x="0" y="3086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3954689" y="7117845"/>
            <a:ext cx="1951022" cy="308616"/>
          </a:xfrm>
          <a:custGeom>
            <a:avLst/>
            <a:gdLst/>
            <a:ahLst/>
            <a:cxnLst/>
            <a:rect r="r" b="b" t="t" l="l"/>
            <a:pathLst>
              <a:path h="308616" w="1951022">
                <a:moveTo>
                  <a:pt x="0" y="0"/>
                </a:moveTo>
                <a:lnTo>
                  <a:pt x="1951022" y="0"/>
                </a:lnTo>
                <a:lnTo>
                  <a:pt x="1951022" y="308616"/>
                </a:lnTo>
                <a:lnTo>
                  <a:pt x="0" y="3086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261692" y="7920233"/>
            <a:ext cx="4192216" cy="164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MONSIEUR DUPONT 1</a:t>
            </a:r>
          </a:p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Une équipe au top ! Le chantier a été parfaitement maîtrisé du début à la fin. On adore le résultat : une piscine semi-enterrée qui s’intègre parfaitement à notre terrain en pente. Et le SAV est vraiment réactif !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047892" y="7920233"/>
            <a:ext cx="4192216" cy="164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MONSIEUR DUPONT 2</a:t>
            </a:r>
          </a:p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Je ne pensais pas qu’on pouvait avoir une piscine aussi esthétique et fonctionnelle sans exploser notre budget. L’accompagnement tout au long du projet a été hyper rassurant.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834092" y="7920233"/>
            <a:ext cx="4192216" cy="164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MONSIEUR DUPONT 3</a:t>
            </a:r>
          </a:p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L’équipe a bien pris en compte nos contraintes d’accès et nos envies. Résultat : une piscine semi-enterrée magnifique, avec une belle terrasse en bois autour. On recommande à 100%.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8172323" y="1977404"/>
            <a:ext cx="1943354" cy="0"/>
          </a:xfrm>
          <a:prstGeom prst="line">
            <a:avLst/>
          </a:prstGeom>
          <a:ln cap="flat" w="95250">
            <a:solidFill>
              <a:srgbClr val="7E01F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577549" y="1977404"/>
            <a:ext cx="17132901" cy="6775480"/>
          </a:xfrm>
          <a:custGeom>
            <a:avLst/>
            <a:gdLst/>
            <a:ahLst/>
            <a:cxnLst/>
            <a:rect r="r" b="b" t="t" l="l"/>
            <a:pathLst>
              <a:path h="6775480" w="17132901">
                <a:moveTo>
                  <a:pt x="0" y="0"/>
                </a:moveTo>
                <a:lnTo>
                  <a:pt x="17132902" y="0"/>
                </a:lnTo>
                <a:lnTo>
                  <a:pt x="17132902" y="6775480"/>
                </a:lnTo>
                <a:lnTo>
                  <a:pt x="0" y="67754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291510" y="614694"/>
            <a:ext cx="7704981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NOS QUALIFICATIONS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703578" y="2347746"/>
            <a:ext cx="10815555" cy="1061921"/>
            <a:chOff x="0" y="0"/>
            <a:chExt cx="2848541" cy="2796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48541" cy="279683"/>
            </a:xfrm>
            <a:custGeom>
              <a:avLst/>
              <a:gdLst/>
              <a:ahLst/>
              <a:cxnLst/>
              <a:rect r="r" b="b" t="t" l="l"/>
              <a:pathLst>
                <a:path h="279683" w="2848541">
                  <a:moveTo>
                    <a:pt x="0" y="0"/>
                  </a:moveTo>
                  <a:lnTo>
                    <a:pt x="2848541" y="0"/>
                  </a:lnTo>
                  <a:lnTo>
                    <a:pt x="2848541" y="279683"/>
                  </a:lnTo>
                  <a:lnTo>
                    <a:pt x="0" y="279683"/>
                  </a:lnTo>
                  <a:close/>
                </a:path>
              </a:pathLst>
            </a:custGeom>
            <a:solidFill>
              <a:srgbClr val="7E01F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2848541" cy="3082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736222" y="4679513"/>
            <a:ext cx="10815555" cy="3259741"/>
            <a:chOff x="0" y="0"/>
            <a:chExt cx="2848541" cy="8585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848541" cy="858533"/>
            </a:xfrm>
            <a:custGeom>
              <a:avLst/>
              <a:gdLst/>
              <a:ahLst/>
              <a:cxnLst/>
              <a:rect r="r" b="b" t="t" l="l"/>
              <a:pathLst>
                <a:path h="858533" w="2848541">
                  <a:moveTo>
                    <a:pt x="0" y="0"/>
                  </a:moveTo>
                  <a:lnTo>
                    <a:pt x="2848541" y="0"/>
                  </a:lnTo>
                  <a:lnTo>
                    <a:pt x="2848541" y="858533"/>
                  </a:lnTo>
                  <a:lnTo>
                    <a:pt x="0" y="8585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7E01FC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2848541" cy="8871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2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866168" y="2317459"/>
            <a:ext cx="12555664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MERCI DE LA LECTURE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48225" y="3775350"/>
            <a:ext cx="5926262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👇 POUR SIGNER C’EST JUSTE ICI 👇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DAGtiQrMnEo</dc:identifier>
  <dcterms:modified xsi:type="dcterms:W3CDTF">2011-08-01T06:04:30Z</dcterms:modified>
  <cp:revision>1</cp:revision>
  <dc:title>PROPOSITION COMMERCIALE EXEMPLE</dc:title>
</cp:coreProperties>
</file>